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5"/>
  </p:notesMasterIdLst>
  <p:sldIdLst>
    <p:sldId id="479" r:id="rId3"/>
    <p:sldId id="427" r:id="rId4"/>
    <p:sldId id="470" r:id="rId5"/>
    <p:sldId id="468" r:id="rId6"/>
    <p:sldId id="428" r:id="rId7"/>
    <p:sldId id="477" r:id="rId8"/>
    <p:sldId id="471" r:id="rId9"/>
    <p:sldId id="436" r:id="rId10"/>
    <p:sldId id="478" r:id="rId11"/>
    <p:sldId id="473" r:id="rId12"/>
    <p:sldId id="474" r:id="rId13"/>
    <p:sldId id="429" r:id="rId14"/>
    <p:sldId id="414" r:id="rId15"/>
    <p:sldId id="454" r:id="rId16"/>
    <p:sldId id="456" r:id="rId17"/>
    <p:sldId id="467" r:id="rId18"/>
    <p:sldId id="458" r:id="rId19"/>
    <p:sldId id="459" r:id="rId20"/>
    <p:sldId id="396" r:id="rId21"/>
    <p:sldId id="475" r:id="rId22"/>
    <p:sldId id="457" r:id="rId23"/>
    <p:sldId id="438" r:id="rId24"/>
  </p:sldIdLst>
  <p:sldSz cx="9144000" cy="6858000" type="screen4x3"/>
  <p:notesSz cx="7010400" cy="922337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+mn-cs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6D"/>
    <a:srgbClr val="D9D9D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52" autoAdjust="0"/>
    <p:restoredTop sz="85612" autoAdjust="0"/>
  </p:normalViewPr>
  <p:slideViewPr>
    <p:cSldViewPr snapToObjects="1">
      <p:cViewPr>
        <p:scale>
          <a:sx n="75" d="100"/>
          <a:sy n="75" d="100"/>
        </p:scale>
        <p:origin x="-294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5C0E55-2A24-4253-9AA3-68AF13BDFD6A}" type="doc">
      <dgm:prSet loTypeId="urn:microsoft.com/office/officeart/2005/8/layout/radial4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CB445D2-63AF-4599-92A9-697070D85A6C}">
      <dgm:prSet phldrT="[Text]" custT="1"/>
      <dgm:spPr>
        <a:solidFill>
          <a:srgbClr val="004F6D"/>
        </a:solidFill>
      </dgm:spPr>
      <dgm:t>
        <a:bodyPr/>
        <a:lstStyle/>
        <a:p>
          <a:r>
            <a:rPr lang="en-US" sz="2000" b="1" dirty="0" smtClean="0">
              <a:latin typeface="Calibri" panose="020F0502020204030204" pitchFamily="34" charset="0"/>
            </a:rPr>
            <a:t>USRC</a:t>
          </a:r>
        </a:p>
        <a:p>
          <a:r>
            <a:rPr lang="en-US" sz="1500" dirty="0" smtClean="0">
              <a:latin typeface="Calibri" panose="020F0502020204030204" pitchFamily="34" charset="0"/>
            </a:rPr>
            <a:t>Est. 1983 </a:t>
          </a:r>
          <a:br>
            <a:rPr lang="en-US" sz="1500" dirty="0" smtClean="0">
              <a:latin typeface="Calibri" panose="020F0502020204030204" pitchFamily="34" charset="0"/>
            </a:rPr>
          </a:br>
          <a:r>
            <a:rPr lang="en-US" sz="1500" dirty="0" smtClean="0">
              <a:latin typeface="Calibri" panose="020F0502020204030204" pitchFamily="34" charset="0"/>
            </a:rPr>
            <a:t>by USDOT</a:t>
          </a:r>
        </a:p>
        <a:p>
          <a:r>
            <a:rPr lang="en-US" sz="1500" dirty="0" smtClean="0">
              <a:latin typeface="Calibri" panose="020F0502020204030204" pitchFamily="34" charset="0"/>
            </a:rPr>
            <a:t>501c3</a:t>
          </a:r>
          <a:endParaRPr lang="en-US" sz="1500" dirty="0">
            <a:latin typeface="Calibri" panose="020F0502020204030204" pitchFamily="34" charset="0"/>
          </a:endParaRPr>
        </a:p>
      </dgm:t>
    </dgm:pt>
    <dgm:pt modelId="{5DEAD05F-7217-4744-B67A-0FE7694D4C9D}" type="parTrans" cxnId="{8E21DDC8-0FF8-49E9-99A1-101DC1D2B7D9}">
      <dgm:prSet/>
      <dgm:spPr/>
      <dgm:t>
        <a:bodyPr/>
        <a:lstStyle/>
        <a:p>
          <a:endParaRPr lang="en-US"/>
        </a:p>
      </dgm:t>
    </dgm:pt>
    <dgm:pt modelId="{C07B325F-9DDE-44A9-A721-0223CF86C1BA}" type="sibTrans" cxnId="{8E21DDC8-0FF8-49E9-99A1-101DC1D2B7D9}">
      <dgm:prSet/>
      <dgm:spPr/>
      <dgm:t>
        <a:bodyPr/>
        <a:lstStyle/>
        <a:p>
          <a:endParaRPr lang="en-US"/>
        </a:p>
      </dgm:t>
    </dgm:pt>
    <dgm:pt modelId="{4F6394F3-A680-425D-AE4A-4BC070E42DA5}">
      <dgm:prSet phldrT="[Text]" custT="1"/>
      <dgm:spPr>
        <a:solidFill>
          <a:srgbClr val="717074"/>
        </a:solidFill>
      </dgm:spPr>
      <dgm:t>
        <a:bodyPr/>
        <a:lstStyle/>
        <a:p>
          <a:pPr rtl="0"/>
          <a:r>
            <a:rPr lang="en-US" sz="1600" dirty="0" smtClean="0">
              <a:latin typeface="Calibri" panose="020F0502020204030204" pitchFamily="34" charset="0"/>
            </a:rPr>
            <a:t>Federal City Council</a:t>
          </a:r>
          <a:endParaRPr lang="en-US" sz="1600" dirty="0">
            <a:latin typeface="Calibri" panose="020F0502020204030204" pitchFamily="34" charset="0"/>
          </a:endParaRPr>
        </a:p>
      </dgm:t>
    </dgm:pt>
    <dgm:pt modelId="{6AED2E90-141B-40E9-B16C-E23BDD643A25}" type="parTrans" cxnId="{603A99E5-14A1-4402-9978-6B65A44985DB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endParaRPr lang="en-US" sz="1000"/>
        </a:p>
      </dgm:t>
    </dgm:pt>
    <dgm:pt modelId="{65C17CB0-F24A-4C75-B45A-AA608C42DA21}" type="sibTrans" cxnId="{603A99E5-14A1-4402-9978-6B65A44985DB}">
      <dgm:prSet/>
      <dgm:spPr/>
      <dgm:t>
        <a:bodyPr/>
        <a:lstStyle/>
        <a:p>
          <a:endParaRPr lang="en-US"/>
        </a:p>
      </dgm:t>
    </dgm:pt>
    <dgm:pt modelId="{C0CCAECA-D741-4850-BC1F-4035F1C06477}">
      <dgm:prSet custT="1"/>
      <dgm:spPr>
        <a:solidFill>
          <a:srgbClr val="717074"/>
        </a:solidFill>
      </dgm:spPr>
      <dgm:t>
        <a:bodyPr/>
        <a:lstStyle/>
        <a:p>
          <a:pPr rtl="0"/>
          <a:r>
            <a:rPr lang="en-US" sz="1600" dirty="0" smtClean="0">
              <a:latin typeface="Calibri" panose="020F0502020204030204" pitchFamily="34" charset="0"/>
            </a:rPr>
            <a:t>Federal Railroad Administration</a:t>
          </a:r>
          <a:endParaRPr lang="en-US" sz="1600" dirty="0">
            <a:latin typeface="Calibri" panose="020F0502020204030204" pitchFamily="34" charset="0"/>
          </a:endParaRPr>
        </a:p>
      </dgm:t>
    </dgm:pt>
    <dgm:pt modelId="{AD6674BA-6FD8-47D8-814F-737F4672A17C}" type="parTrans" cxnId="{A066A918-1EB4-4215-B6FB-F5A4B2E4AF51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endParaRPr lang="en-US" sz="1000"/>
        </a:p>
      </dgm:t>
    </dgm:pt>
    <dgm:pt modelId="{D07D78F2-7D8F-43DD-B6AD-2367069755D9}" type="sibTrans" cxnId="{A066A918-1EB4-4215-B6FB-F5A4B2E4AF51}">
      <dgm:prSet/>
      <dgm:spPr/>
      <dgm:t>
        <a:bodyPr/>
        <a:lstStyle/>
        <a:p>
          <a:endParaRPr lang="en-US"/>
        </a:p>
      </dgm:t>
    </dgm:pt>
    <dgm:pt modelId="{D15369BB-4978-4F7A-9D1C-C461ACFE7038}">
      <dgm:prSet phldrT="[Text]" custT="1"/>
      <dgm:spPr>
        <a:solidFill>
          <a:srgbClr val="717074"/>
        </a:solidFill>
      </dgm:spPr>
      <dgm:t>
        <a:bodyPr/>
        <a:lstStyle/>
        <a:p>
          <a:pPr rtl="0"/>
          <a:r>
            <a:rPr lang="en-US" sz="1600" dirty="0" smtClean="0">
              <a:latin typeface="Calibri" panose="020F0502020204030204" pitchFamily="34" charset="0"/>
            </a:rPr>
            <a:t>US Dept. of Transportation</a:t>
          </a:r>
          <a:br>
            <a:rPr lang="en-US" sz="1600" dirty="0" smtClean="0">
              <a:latin typeface="Calibri" panose="020F0502020204030204" pitchFamily="34" charset="0"/>
            </a:rPr>
          </a:br>
          <a:r>
            <a:rPr lang="en-US" sz="1400" dirty="0" smtClean="0">
              <a:latin typeface="Calibri" panose="020F0502020204030204" pitchFamily="34" charset="0"/>
            </a:rPr>
            <a:t>(Chair)</a:t>
          </a:r>
          <a:endParaRPr lang="en-US" sz="1400" dirty="0">
            <a:latin typeface="Calibri" panose="020F0502020204030204" pitchFamily="34" charset="0"/>
          </a:endParaRPr>
        </a:p>
      </dgm:t>
    </dgm:pt>
    <dgm:pt modelId="{241E9FF1-5743-4D85-8DDF-96C10A2E3FBA}" type="parTrans" cxnId="{D3D52F52-3BC7-43F7-B17E-56746799BCBC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endParaRPr lang="en-US" sz="1000"/>
        </a:p>
      </dgm:t>
    </dgm:pt>
    <dgm:pt modelId="{F29D9CB9-CA26-4E26-946F-DAA7605C5565}" type="sibTrans" cxnId="{D3D52F52-3BC7-43F7-B17E-56746799BCBC}">
      <dgm:prSet/>
      <dgm:spPr/>
      <dgm:t>
        <a:bodyPr/>
        <a:lstStyle/>
        <a:p>
          <a:endParaRPr lang="en-US"/>
        </a:p>
      </dgm:t>
    </dgm:pt>
    <dgm:pt modelId="{991EE5C9-A607-43B3-839D-DAEE3E2DA931}">
      <dgm:prSet phldrT="[Text]" custT="1"/>
      <dgm:spPr>
        <a:solidFill>
          <a:srgbClr val="717074"/>
        </a:solidFill>
      </dgm:spPr>
      <dgm:t>
        <a:bodyPr/>
        <a:lstStyle/>
        <a:p>
          <a:pPr rtl="0"/>
          <a:r>
            <a:rPr lang="en-US" sz="1600" dirty="0" smtClean="0">
              <a:latin typeface="Calibri" panose="020F0502020204030204" pitchFamily="34" charset="0"/>
            </a:rPr>
            <a:t>Amtrak</a:t>
          </a:r>
          <a:endParaRPr lang="en-US" sz="1600" dirty="0">
            <a:latin typeface="Calibri" panose="020F0502020204030204" pitchFamily="34" charset="0"/>
          </a:endParaRPr>
        </a:p>
      </dgm:t>
    </dgm:pt>
    <dgm:pt modelId="{949DFBEC-4B9C-4AA9-BFFD-9CB3A15BBC84}" type="parTrans" cxnId="{23BB94BA-4084-4BFF-BD61-8F9CFFD3E80D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endParaRPr lang="en-US" sz="1000"/>
        </a:p>
      </dgm:t>
    </dgm:pt>
    <dgm:pt modelId="{ADEF8A84-4463-411B-A7F1-8CB0FA0615DF}" type="sibTrans" cxnId="{23BB94BA-4084-4BFF-BD61-8F9CFFD3E80D}">
      <dgm:prSet/>
      <dgm:spPr/>
      <dgm:t>
        <a:bodyPr/>
        <a:lstStyle/>
        <a:p>
          <a:endParaRPr lang="en-US"/>
        </a:p>
      </dgm:t>
    </dgm:pt>
    <dgm:pt modelId="{EC901B12-7693-431D-B605-2129BDC62B89}">
      <dgm:prSet phldrT="[Text]" custT="1"/>
      <dgm:spPr>
        <a:solidFill>
          <a:srgbClr val="717074"/>
        </a:solidFill>
      </dgm:spPr>
      <dgm:t>
        <a:bodyPr/>
        <a:lstStyle/>
        <a:p>
          <a:pPr rtl="0"/>
          <a:r>
            <a:rPr lang="en-US" sz="1600" dirty="0" smtClean="0">
              <a:latin typeface="Calibri" panose="020F0502020204030204" pitchFamily="34" charset="0"/>
            </a:rPr>
            <a:t>District of Columbia</a:t>
          </a:r>
          <a:br>
            <a:rPr lang="en-US" sz="1600" dirty="0" smtClean="0">
              <a:latin typeface="Calibri" panose="020F0502020204030204" pitchFamily="34" charset="0"/>
            </a:rPr>
          </a:br>
          <a:r>
            <a:rPr lang="en-US" sz="1600" dirty="0" smtClean="0">
              <a:latin typeface="Calibri" panose="020F0502020204030204" pitchFamily="34" charset="0"/>
            </a:rPr>
            <a:t>Mayor</a:t>
          </a:r>
          <a:endParaRPr lang="en-US" sz="1600" dirty="0">
            <a:latin typeface="Calibri" panose="020F0502020204030204" pitchFamily="34" charset="0"/>
          </a:endParaRPr>
        </a:p>
      </dgm:t>
    </dgm:pt>
    <dgm:pt modelId="{BDE88F6A-BE0A-4BB2-B75D-692A6D3722BD}" type="parTrans" cxnId="{F6E6A57D-0AF7-4AA3-B550-823F2AA2FC09}">
      <dgm:prSet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endParaRPr lang="en-US" sz="1000"/>
        </a:p>
      </dgm:t>
    </dgm:pt>
    <dgm:pt modelId="{96C96553-CA72-4216-9052-08153CF032C5}" type="sibTrans" cxnId="{F6E6A57D-0AF7-4AA3-B550-823F2AA2FC09}">
      <dgm:prSet/>
      <dgm:spPr/>
      <dgm:t>
        <a:bodyPr/>
        <a:lstStyle/>
        <a:p>
          <a:endParaRPr lang="en-US"/>
        </a:p>
      </dgm:t>
    </dgm:pt>
    <dgm:pt modelId="{29EF9590-E95A-4DD4-A6A1-BF6744BF97E2}" type="pres">
      <dgm:prSet presAssocID="{5D5C0E55-2A24-4253-9AA3-68AF13BDFD6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F98304-1D3E-4744-A889-4E5AEF11FE61}" type="pres">
      <dgm:prSet presAssocID="{5CB445D2-63AF-4599-92A9-697070D85A6C}" presName="centerShape" presStyleLbl="node0" presStyleIdx="0" presStyleCnt="1" custScaleX="70741" custScaleY="67683" custLinFactNeighborX="-750" custLinFactNeighborY="-5387"/>
      <dgm:spPr/>
      <dgm:t>
        <a:bodyPr/>
        <a:lstStyle/>
        <a:p>
          <a:endParaRPr lang="en-US"/>
        </a:p>
      </dgm:t>
    </dgm:pt>
    <dgm:pt modelId="{7C70EF07-227C-4BC8-9B45-7158948954A8}" type="pres">
      <dgm:prSet presAssocID="{6AED2E90-141B-40E9-B16C-E23BDD643A25}" presName="parTrans" presStyleLbl="bgSibTrans2D1" presStyleIdx="0" presStyleCnt="5" custScaleX="100402" custScaleY="78310" custLinFactNeighborX="-1480" custLinFactNeighborY="35343"/>
      <dgm:spPr/>
      <dgm:t>
        <a:bodyPr/>
        <a:lstStyle/>
        <a:p>
          <a:endParaRPr lang="en-US"/>
        </a:p>
      </dgm:t>
    </dgm:pt>
    <dgm:pt modelId="{97B793AC-B610-49B3-A31B-5F2583837802}" type="pres">
      <dgm:prSet presAssocID="{4F6394F3-A680-425D-AE4A-4BC070E42DA5}" presName="node" presStyleLbl="node1" presStyleIdx="0" presStyleCnt="5" custScaleX="84575" custScaleY="55499" custRadScaleRad="145451" custRadScaleInc="1072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24AECF-AC99-4BF6-ADC2-628C4BE9E411}" type="pres">
      <dgm:prSet presAssocID="{AD6674BA-6FD8-47D8-814F-737F4672A17C}" presName="parTrans" presStyleLbl="bgSibTrans2D1" presStyleIdx="1" presStyleCnt="5" custScaleY="78310" custLinFactNeighborX="-6222" custLinFactNeighborY="4351"/>
      <dgm:spPr/>
      <dgm:t>
        <a:bodyPr/>
        <a:lstStyle/>
        <a:p>
          <a:endParaRPr lang="en-US"/>
        </a:p>
      </dgm:t>
    </dgm:pt>
    <dgm:pt modelId="{B9D741BC-4B77-4CC8-B3EE-CBCD033A9F88}" type="pres">
      <dgm:prSet presAssocID="{C0CCAECA-D741-4850-BC1F-4035F1C06477}" presName="node" presStyleLbl="node1" presStyleIdx="1" presStyleCnt="5" custScaleX="84575" custScaleY="56201" custRadScaleRad="106698" custRadScaleInc="362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58A1DB-98DE-4B75-B5F8-628EB5590D0E}" type="pres">
      <dgm:prSet presAssocID="{241E9FF1-5743-4D85-8DDF-96C10A2E3FBA}" presName="parTrans" presStyleLbl="bgSibTrans2D1" presStyleIdx="2" presStyleCnt="5" custScaleY="78310" custLinFactNeighborX="0" custLinFactNeighborY="-6526"/>
      <dgm:spPr/>
      <dgm:t>
        <a:bodyPr/>
        <a:lstStyle/>
        <a:p>
          <a:endParaRPr lang="en-US"/>
        </a:p>
      </dgm:t>
    </dgm:pt>
    <dgm:pt modelId="{0F6B8ABB-0769-4FD1-81F9-A58779808A2C}" type="pres">
      <dgm:prSet presAssocID="{D15369BB-4978-4F7A-9D1C-C461ACFE7038}" presName="node" presStyleLbl="node1" presStyleIdx="2" presStyleCnt="5" custScaleX="84575" custScaleY="53713" custRadScaleRad="91191" custRadScaleInc="5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6D4FF4-DA87-4447-BDFA-5C2D17E0B575}" type="pres">
      <dgm:prSet presAssocID="{949DFBEC-4B9C-4AA9-BFFD-9CB3A15BBC84}" presName="parTrans" presStyleLbl="bgSibTrans2D1" presStyleIdx="3" presStyleCnt="5" custScaleY="78310"/>
      <dgm:spPr/>
      <dgm:t>
        <a:bodyPr/>
        <a:lstStyle/>
        <a:p>
          <a:endParaRPr lang="en-US"/>
        </a:p>
      </dgm:t>
    </dgm:pt>
    <dgm:pt modelId="{E2D64591-71EE-414D-8537-D06218852914}" type="pres">
      <dgm:prSet presAssocID="{991EE5C9-A607-43B3-839D-DAEE3E2DA931}" presName="node" presStyleLbl="node1" presStyleIdx="3" presStyleCnt="5" custScaleX="84575" custScaleY="52400" custRadScaleRad="107573" custRadScaleInc="-351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3E02D-F4C5-4F99-A984-9080C8810EE7}" type="pres">
      <dgm:prSet presAssocID="{BDE88F6A-BE0A-4BB2-B75D-692A6D3722BD}" presName="parTrans" presStyleLbl="bgSibTrans2D1" presStyleIdx="4" presStyleCnt="5" custScaleY="78310" custLinFactNeighborX="1207" custLinFactNeighborY="37850"/>
      <dgm:spPr/>
      <dgm:t>
        <a:bodyPr/>
        <a:lstStyle/>
        <a:p>
          <a:endParaRPr lang="en-US"/>
        </a:p>
      </dgm:t>
    </dgm:pt>
    <dgm:pt modelId="{AE310D34-B071-4250-B07B-76C73D28F7CD}" type="pres">
      <dgm:prSet presAssocID="{EC901B12-7693-431D-B605-2129BDC62B89}" presName="node" presStyleLbl="node1" presStyleIdx="4" presStyleCnt="5" custScaleX="84575" custScaleY="50537" custRadScaleRad="146314" custRadScaleInc="-1073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02BAEF-7C51-4175-A660-F500C70F1982}" type="presOf" srcId="{D15369BB-4978-4F7A-9D1C-C461ACFE7038}" destId="{0F6B8ABB-0769-4FD1-81F9-A58779808A2C}" srcOrd="0" destOrd="0" presId="urn:microsoft.com/office/officeart/2005/8/layout/radial4"/>
    <dgm:cxn modelId="{8E21DDC8-0FF8-49E9-99A1-101DC1D2B7D9}" srcId="{5D5C0E55-2A24-4253-9AA3-68AF13BDFD6A}" destId="{5CB445D2-63AF-4599-92A9-697070D85A6C}" srcOrd="0" destOrd="0" parTransId="{5DEAD05F-7217-4744-B67A-0FE7694D4C9D}" sibTransId="{C07B325F-9DDE-44A9-A721-0223CF86C1BA}"/>
    <dgm:cxn modelId="{B5643220-A741-494D-B780-47F064F95AE8}" type="presOf" srcId="{241E9FF1-5743-4D85-8DDF-96C10A2E3FBA}" destId="{6058A1DB-98DE-4B75-B5F8-628EB5590D0E}" srcOrd="0" destOrd="0" presId="urn:microsoft.com/office/officeart/2005/8/layout/radial4"/>
    <dgm:cxn modelId="{C6BC9592-4A72-4B76-A099-4FA0D7DCF40D}" type="presOf" srcId="{5CB445D2-63AF-4599-92A9-697070D85A6C}" destId="{CCF98304-1D3E-4744-A889-4E5AEF11FE61}" srcOrd="0" destOrd="0" presId="urn:microsoft.com/office/officeart/2005/8/layout/radial4"/>
    <dgm:cxn modelId="{E49581CA-C9D8-44EE-B15D-2DC3E6AAB2C7}" type="presOf" srcId="{C0CCAECA-D741-4850-BC1F-4035F1C06477}" destId="{B9D741BC-4B77-4CC8-B3EE-CBCD033A9F88}" srcOrd="0" destOrd="0" presId="urn:microsoft.com/office/officeart/2005/8/layout/radial4"/>
    <dgm:cxn modelId="{E3C426AD-3BC3-4A5A-9610-3DD2E58451DE}" type="presOf" srcId="{BDE88F6A-BE0A-4BB2-B75D-692A6D3722BD}" destId="{6723E02D-F4C5-4F99-A984-9080C8810EE7}" srcOrd="0" destOrd="0" presId="urn:microsoft.com/office/officeart/2005/8/layout/radial4"/>
    <dgm:cxn modelId="{D3D52F52-3BC7-43F7-B17E-56746799BCBC}" srcId="{5CB445D2-63AF-4599-92A9-697070D85A6C}" destId="{D15369BB-4978-4F7A-9D1C-C461ACFE7038}" srcOrd="2" destOrd="0" parTransId="{241E9FF1-5743-4D85-8DDF-96C10A2E3FBA}" sibTransId="{F29D9CB9-CA26-4E26-946F-DAA7605C5565}"/>
    <dgm:cxn modelId="{23BB94BA-4084-4BFF-BD61-8F9CFFD3E80D}" srcId="{5CB445D2-63AF-4599-92A9-697070D85A6C}" destId="{991EE5C9-A607-43B3-839D-DAEE3E2DA931}" srcOrd="3" destOrd="0" parTransId="{949DFBEC-4B9C-4AA9-BFFD-9CB3A15BBC84}" sibTransId="{ADEF8A84-4463-411B-A7F1-8CB0FA0615DF}"/>
    <dgm:cxn modelId="{A066A918-1EB4-4215-B6FB-F5A4B2E4AF51}" srcId="{5CB445D2-63AF-4599-92A9-697070D85A6C}" destId="{C0CCAECA-D741-4850-BC1F-4035F1C06477}" srcOrd="1" destOrd="0" parTransId="{AD6674BA-6FD8-47D8-814F-737F4672A17C}" sibTransId="{D07D78F2-7D8F-43DD-B6AD-2367069755D9}"/>
    <dgm:cxn modelId="{DC3785EC-7A8F-4647-8FFE-A474C7FD85B6}" type="presOf" srcId="{949DFBEC-4B9C-4AA9-BFFD-9CB3A15BBC84}" destId="{A36D4FF4-DA87-4447-BDFA-5C2D17E0B575}" srcOrd="0" destOrd="0" presId="urn:microsoft.com/office/officeart/2005/8/layout/radial4"/>
    <dgm:cxn modelId="{32FF27FE-F158-42F0-9B47-AF47FC3023A6}" type="presOf" srcId="{5D5C0E55-2A24-4253-9AA3-68AF13BDFD6A}" destId="{29EF9590-E95A-4DD4-A6A1-BF6744BF97E2}" srcOrd="0" destOrd="0" presId="urn:microsoft.com/office/officeart/2005/8/layout/radial4"/>
    <dgm:cxn modelId="{9B380469-D54E-4B55-B225-03BBC5F1CB0B}" type="presOf" srcId="{6AED2E90-141B-40E9-B16C-E23BDD643A25}" destId="{7C70EF07-227C-4BC8-9B45-7158948954A8}" srcOrd="0" destOrd="0" presId="urn:microsoft.com/office/officeart/2005/8/layout/radial4"/>
    <dgm:cxn modelId="{603A99E5-14A1-4402-9978-6B65A44985DB}" srcId="{5CB445D2-63AF-4599-92A9-697070D85A6C}" destId="{4F6394F3-A680-425D-AE4A-4BC070E42DA5}" srcOrd="0" destOrd="0" parTransId="{6AED2E90-141B-40E9-B16C-E23BDD643A25}" sibTransId="{65C17CB0-F24A-4C75-B45A-AA608C42DA21}"/>
    <dgm:cxn modelId="{B522B1C5-4345-478C-89A5-C1A1457D3436}" type="presOf" srcId="{4F6394F3-A680-425D-AE4A-4BC070E42DA5}" destId="{97B793AC-B610-49B3-A31B-5F2583837802}" srcOrd="0" destOrd="0" presId="urn:microsoft.com/office/officeart/2005/8/layout/radial4"/>
    <dgm:cxn modelId="{582E57D6-F220-4730-8334-61B702482D48}" type="presOf" srcId="{991EE5C9-A607-43B3-839D-DAEE3E2DA931}" destId="{E2D64591-71EE-414D-8537-D06218852914}" srcOrd="0" destOrd="0" presId="urn:microsoft.com/office/officeart/2005/8/layout/radial4"/>
    <dgm:cxn modelId="{F6E6A57D-0AF7-4AA3-B550-823F2AA2FC09}" srcId="{5CB445D2-63AF-4599-92A9-697070D85A6C}" destId="{EC901B12-7693-431D-B605-2129BDC62B89}" srcOrd="4" destOrd="0" parTransId="{BDE88F6A-BE0A-4BB2-B75D-692A6D3722BD}" sibTransId="{96C96553-CA72-4216-9052-08153CF032C5}"/>
    <dgm:cxn modelId="{3D31424E-1236-4A84-A592-DF350E84C812}" type="presOf" srcId="{AD6674BA-6FD8-47D8-814F-737F4672A17C}" destId="{3A24AECF-AC99-4BF6-ADC2-628C4BE9E411}" srcOrd="0" destOrd="0" presId="urn:microsoft.com/office/officeart/2005/8/layout/radial4"/>
    <dgm:cxn modelId="{44C16A19-2E8B-45A4-9B23-BC24EC980D44}" type="presOf" srcId="{EC901B12-7693-431D-B605-2129BDC62B89}" destId="{AE310D34-B071-4250-B07B-76C73D28F7CD}" srcOrd="0" destOrd="0" presId="urn:microsoft.com/office/officeart/2005/8/layout/radial4"/>
    <dgm:cxn modelId="{79ABB8E0-43CF-45FF-93E6-AF5A1E0E6C1D}" type="presParOf" srcId="{29EF9590-E95A-4DD4-A6A1-BF6744BF97E2}" destId="{CCF98304-1D3E-4744-A889-4E5AEF11FE61}" srcOrd="0" destOrd="0" presId="urn:microsoft.com/office/officeart/2005/8/layout/radial4"/>
    <dgm:cxn modelId="{D6AEE41C-3891-42BA-A487-7CDF6CFBC1D7}" type="presParOf" srcId="{29EF9590-E95A-4DD4-A6A1-BF6744BF97E2}" destId="{7C70EF07-227C-4BC8-9B45-7158948954A8}" srcOrd="1" destOrd="0" presId="urn:microsoft.com/office/officeart/2005/8/layout/radial4"/>
    <dgm:cxn modelId="{D045D65F-9BA0-42CE-BE00-83800E33C3D2}" type="presParOf" srcId="{29EF9590-E95A-4DD4-A6A1-BF6744BF97E2}" destId="{97B793AC-B610-49B3-A31B-5F2583837802}" srcOrd="2" destOrd="0" presId="urn:microsoft.com/office/officeart/2005/8/layout/radial4"/>
    <dgm:cxn modelId="{68B7DF7F-A264-41D1-8D5A-03D7D0B6B841}" type="presParOf" srcId="{29EF9590-E95A-4DD4-A6A1-BF6744BF97E2}" destId="{3A24AECF-AC99-4BF6-ADC2-628C4BE9E411}" srcOrd="3" destOrd="0" presId="urn:microsoft.com/office/officeart/2005/8/layout/radial4"/>
    <dgm:cxn modelId="{92E51FF1-544A-48A5-A867-BF5F25944A9B}" type="presParOf" srcId="{29EF9590-E95A-4DD4-A6A1-BF6744BF97E2}" destId="{B9D741BC-4B77-4CC8-B3EE-CBCD033A9F88}" srcOrd="4" destOrd="0" presId="urn:microsoft.com/office/officeart/2005/8/layout/radial4"/>
    <dgm:cxn modelId="{04CCEA31-E950-41EF-8968-B36FF80AFB4B}" type="presParOf" srcId="{29EF9590-E95A-4DD4-A6A1-BF6744BF97E2}" destId="{6058A1DB-98DE-4B75-B5F8-628EB5590D0E}" srcOrd="5" destOrd="0" presId="urn:microsoft.com/office/officeart/2005/8/layout/radial4"/>
    <dgm:cxn modelId="{BC2A91D5-323A-44C9-A72E-9970ED1AA463}" type="presParOf" srcId="{29EF9590-E95A-4DD4-A6A1-BF6744BF97E2}" destId="{0F6B8ABB-0769-4FD1-81F9-A58779808A2C}" srcOrd="6" destOrd="0" presId="urn:microsoft.com/office/officeart/2005/8/layout/radial4"/>
    <dgm:cxn modelId="{4CF20C62-8858-42AD-B529-234E02B9BB3D}" type="presParOf" srcId="{29EF9590-E95A-4DD4-A6A1-BF6744BF97E2}" destId="{A36D4FF4-DA87-4447-BDFA-5C2D17E0B575}" srcOrd="7" destOrd="0" presId="urn:microsoft.com/office/officeart/2005/8/layout/radial4"/>
    <dgm:cxn modelId="{9EF5CBD9-DCCE-41F6-920E-378E40F9C19F}" type="presParOf" srcId="{29EF9590-E95A-4DD4-A6A1-BF6744BF97E2}" destId="{E2D64591-71EE-414D-8537-D06218852914}" srcOrd="8" destOrd="0" presId="urn:microsoft.com/office/officeart/2005/8/layout/radial4"/>
    <dgm:cxn modelId="{FBC8C00D-FB04-4B21-B904-9C53A1B2E784}" type="presParOf" srcId="{29EF9590-E95A-4DD4-A6A1-BF6744BF97E2}" destId="{6723E02D-F4C5-4F99-A984-9080C8810EE7}" srcOrd="9" destOrd="0" presId="urn:microsoft.com/office/officeart/2005/8/layout/radial4"/>
    <dgm:cxn modelId="{C3A56B27-B5E1-4F09-9C59-75B254A04008}" type="presParOf" srcId="{29EF9590-E95A-4DD4-A6A1-BF6744BF97E2}" destId="{AE310D34-B071-4250-B07B-76C73D28F7C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D865EA-AC49-4159-B7F6-1557F55C0A6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461F65-4E26-4D11-8793-595B3CB6B951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400" b="1" dirty="0" smtClean="0">
              <a:solidFill>
                <a:srgbClr val="004F6D"/>
              </a:solidFill>
              <a:latin typeface="Calibri" panose="020F0502020204030204" pitchFamily="34" charset="0"/>
            </a:rPr>
            <a:t>Sustainable Future for Union Station</a:t>
          </a:r>
        </a:p>
      </dgm:t>
    </dgm:pt>
    <dgm:pt modelId="{7427A556-8D6A-4B67-B240-BD6A02C0258F}" type="parTrans" cxnId="{6FD23279-4EEA-425B-B596-6BB3CA6DE753}">
      <dgm:prSet/>
      <dgm:spPr/>
      <dgm:t>
        <a:bodyPr/>
        <a:lstStyle/>
        <a:p>
          <a:endParaRPr lang="en-US"/>
        </a:p>
      </dgm:t>
    </dgm:pt>
    <dgm:pt modelId="{1013D807-6712-41AB-B76C-F24E62B9AB99}" type="sibTrans" cxnId="{6FD23279-4EEA-425B-B596-6BB3CA6DE753}">
      <dgm:prSet/>
      <dgm:spPr/>
      <dgm:t>
        <a:bodyPr/>
        <a:lstStyle/>
        <a:p>
          <a:endParaRPr lang="en-US"/>
        </a:p>
      </dgm:t>
    </dgm:pt>
    <dgm:pt modelId="{DDEB19BF-AACA-4B60-A442-2D0BBAA800FC}">
      <dgm:prSet phldrT="[Text]" custT="1"/>
      <dgm:spPr>
        <a:solidFill>
          <a:srgbClr val="004F6D"/>
        </a:solidFill>
      </dgm:spPr>
      <dgm:t>
        <a:bodyPr/>
        <a:lstStyle/>
        <a:p>
          <a:r>
            <a:rPr lang="en-US" sz="2000" b="1" dirty="0" smtClean="0">
              <a:latin typeface="Calibri" panose="020F0502020204030204" pitchFamily="34" charset="0"/>
            </a:rPr>
            <a:t>INCREASED DEMAND</a:t>
          </a:r>
        </a:p>
        <a:p>
          <a:r>
            <a:rPr lang="en-US" sz="1800" dirty="0" smtClean="0">
              <a:latin typeface="Calibri" panose="020F0502020204030204" pitchFamily="34" charset="0"/>
            </a:rPr>
            <a:t>Transportation demand continues to outpace population &amp; job growth</a:t>
          </a:r>
          <a:endParaRPr lang="en-US" sz="1800" dirty="0">
            <a:latin typeface="Calibri" panose="020F0502020204030204" pitchFamily="34" charset="0"/>
          </a:endParaRPr>
        </a:p>
      </dgm:t>
    </dgm:pt>
    <dgm:pt modelId="{51A76C24-BFB6-4DB0-A1AE-7E22ECC3ABBA}" type="parTrans" cxnId="{4C61CE31-E61B-4413-9772-E3D0B4CD80C6}">
      <dgm:prSet/>
      <dgm:spPr/>
      <dgm:t>
        <a:bodyPr/>
        <a:lstStyle/>
        <a:p>
          <a:endParaRPr lang="en-US"/>
        </a:p>
      </dgm:t>
    </dgm:pt>
    <dgm:pt modelId="{97F08E9F-5370-49E9-BBF4-8185BFC1E038}" type="sibTrans" cxnId="{4C61CE31-E61B-4413-9772-E3D0B4CD80C6}">
      <dgm:prSet/>
      <dgm:spPr/>
      <dgm:t>
        <a:bodyPr/>
        <a:lstStyle/>
        <a:p>
          <a:endParaRPr lang="en-US"/>
        </a:p>
      </dgm:t>
    </dgm:pt>
    <dgm:pt modelId="{E1D480BD-9906-4192-9ED6-9A68E0B525CD}">
      <dgm:prSet phldrT="[Text]" custT="1"/>
      <dgm:spPr>
        <a:solidFill>
          <a:srgbClr val="004F6D"/>
        </a:solidFill>
      </dgm:spPr>
      <dgm:t>
        <a:bodyPr/>
        <a:lstStyle/>
        <a:p>
          <a:r>
            <a:rPr lang="en-US" sz="2000" b="1" dirty="0" smtClean="0">
              <a:latin typeface="Calibri" panose="020F0502020204030204" pitchFamily="34" charset="0"/>
            </a:rPr>
            <a:t>LIMITED </a:t>
          </a:r>
          <a:br>
            <a:rPr lang="en-US" sz="2000" b="1" dirty="0" smtClean="0">
              <a:latin typeface="Calibri" panose="020F0502020204030204" pitchFamily="34" charset="0"/>
            </a:rPr>
          </a:br>
          <a:r>
            <a:rPr lang="en-US" sz="2000" b="1" dirty="0" smtClean="0">
              <a:latin typeface="Calibri" panose="020F0502020204030204" pitchFamily="34" charset="0"/>
            </a:rPr>
            <a:t>NEW CAPACITY</a:t>
          </a:r>
        </a:p>
        <a:p>
          <a:r>
            <a:rPr lang="en-US" sz="1800" dirty="0" smtClean="0">
              <a:latin typeface="Calibri" panose="020F0502020204030204" pitchFamily="34" charset="0"/>
            </a:rPr>
            <a:t>Stations and rail infrastructure are operating at or near capacity </a:t>
          </a:r>
          <a:endParaRPr lang="en-US" sz="1800" dirty="0">
            <a:latin typeface="Calibri" panose="020F0502020204030204" pitchFamily="34" charset="0"/>
          </a:endParaRPr>
        </a:p>
      </dgm:t>
    </dgm:pt>
    <dgm:pt modelId="{8835FF7D-D7E2-48AF-AA08-17D9C26E9756}" type="parTrans" cxnId="{112C14E1-9692-47F8-9A26-4B57CF4236B3}">
      <dgm:prSet/>
      <dgm:spPr/>
      <dgm:t>
        <a:bodyPr/>
        <a:lstStyle/>
        <a:p>
          <a:endParaRPr lang="en-US"/>
        </a:p>
      </dgm:t>
    </dgm:pt>
    <dgm:pt modelId="{6BEB26B7-C6E1-43F9-9873-F006D9D67760}" type="sibTrans" cxnId="{112C14E1-9692-47F8-9A26-4B57CF4236B3}">
      <dgm:prSet/>
      <dgm:spPr/>
      <dgm:t>
        <a:bodyPr/>
        <a:lstStyle/>
        <a:p>
          <a:endParaRPr lang="en-US"/>
        </a:p>
      </dgm:t>
    </dgm:pt>
    <dgm:pt modelId="{DA24D683-A126-407B-83CF-037AFD466AED}">
      <dgm:prSet phldrT="[Text]" custT="1"/>
      <dgm:spPr>
        <a:solidFill>
          <a:srgbClr val="004F6D"/>
        </a:solidFill>
      </dgm:spPr>
      <dgm:t>
        <a:bodyPr/>
        <a:lstStyle/>
        <a:p>
          <a:r>
            <a:rPr lang="en-US" sz="2000" b="1" dirty="0" smtClean="0">
              <a:latin typeface="Calibri" panose="020F0502020204030204" pitchFamily="34" charset="0"/>
            </a:rPr>
            <a:t>AGING INFRASTRUCTURE</a:t>
          </a:r>
        </a:p>
        <a:p>
          <a:r>
            <a:rPr lang="en-US" sz="1800" dirty="0" smtClean="0">
              <a:latin typeface="Calibri" panose="020F0502020204030204" pitchFamily="34" charset="0"/>
            </a:rPr>
            <a:t>Major structural components are operating on </a:t>
          </a:r>
          <a:br>
            <a:rPr lang="en-US" sz="1800" dirty="0" smtClean="0">
              <a:latin typeface="Calibri" panose="020F0502020204030204" pitchFamily="34" charset="0"/>
            </a:rPr>
          </a:br>
          <a:r>
            <a:rPr lang="en-US" sz="1800" dirty="0" smtClean="0">
              <a:latin typeface="Calibri" panose="020F0502020204030204" pitchFamily="34" charset="0"/>
            </a:rPr>
            <a:t>century-old infrastructure</a:t>
          </a:r>
          <a:endParaRPr lang="en-US" sz="1800" dirty="0">
            <a:latin typeface="Calibri" panose="020F0502020204030204" pitchFamily="34" charset="0"/>
          </a:endParaRPr>
        </a:p>
      </dgm:t>
    </dgm:pt>
    <dgm:pt modelId="{E4EA7D74-167C-4976-9ECF-D7972F845435}" type="parTrans" cxnId="{508CC00B-EB35-4249-9316-6A1217EC0AF9}">
      <dgm:prSet/>
      <dgm:spPr/>
      <dgm:t>
        <a:bodyPr/>
        <a:lstStyle/>
        <a:p>
          <a:endParaRPr lang="en-US"/>
        </a:p>
      </dgm:t>
    </dgm:pt>
    <dgm:pt modelId="{FBA63F13-A111-4DCE-84E2-53387E1E2838}" type="sibTrans" cxnId="{508CC00B-EB35-4249-9316-6A1217EC0AF9}">
      <dgm:prSet/>
      <dgm:spPr/>
      <dgm:t>
        <a:bodyPr/>
        <a:lstStyle/>
        <a:p>
          <a:endParaRPr lang="en-US"/>
        </a:p>
      </dgm:t>
    </dgm:pt>
    <dgm:pt modelId="{4E24C2C9-D619-4DA5-9F67-A5FEF48E3C44}">
      <dgm:prSet phldrT="[Text]" custT="1"/>
      <dgm:spPr>
        <a:solidFill>
          <a:srgbClr val="004F6D"/>
        </a:solidFill>
      </dgm:spPr>
      <dgm:t>
        <a:bodyPr/>
        <a:lstStyle/>
        <a:p>
          <a:r>
            <a:rPr lang="en-US" sz="2000" b="1" dirty="0" smtClean="0">
              <a:latin typeface="Calibri" panose="020F0502020204030204" pitchFamily="34" charset="0"/>
            </a:rPr>
            <a:t>INCREASED CONGESTION</a:t>
          </a:r>
          <a:endParaRPr lang="en-US" sz="2000" dirty="0" smtClean="0">
            <a:latin typeface="Calibri" panose="020F0502020204030204" pitchFamily="34" charset="0"/>
          </a:endParaRPr>
        </a:p>
        <a:p>
          <a:r>
            <a:rPr lang="en-US" sz="1800" dirty="0" smtClean="0">
              <a:latin typeface="Calibri" panose="020F0502020204030204" pitchFamily="34" charset="0"/>
            </a:rPr>
            <a:t>Highway and airport expansion not sufficient to absorb growth</a:t>
          </a:r>
          <a:endParaRPr lang="en-US" sz="1800" dirty="0">
            <a:latin typeface="Calibri" panose="020F0502020204030204" pitchFamily="34" charset="0"/>
          </a:endParaRPr>
        </a:p>
      </dgm:t>
    </dgm:pt>
    <dgm:pt modelId="{13218A9A-8FF1-43C6-BECD-A986DE1B9FD8}" type="parTrans" cxnId="{99679C85-8786-42AA-974D-038D51CD04CB}">
      <dgm:prSet/>
      <dgm:spPr/>
      <dgm:t>
        <a:bodyPr/>
        <a:lstStyle/>
        <a:p>
          <a:endParaRPr lang="en-US"/>
        </a:p>
      </dgm:t>
    </dgm:pt>
    <dgm:pt modelId="{58134895-4183-4B5D-A161-BBFDF1CCA454}" type="sibTrans" cxnId="{99679C85-8786-42AA-974D-038D51CD04CB}">
      <dgm:prSet/>
      <dgm:spPr/>
      <dgm:t>
        <a:bodyPr/>
        <a:lstStyle/>
        <a:p>
          <a:endParaRPr lang="en-US"/>
        </a:p>
      </dgm:t>
    </dgm:pt>
    <dgm:pt modelId="{844F1001-4B0C-4A51-8316-C34B84093710}">
      <dgm:prSet phldrT="[Text]"/>
      <dgm:spPr>
        <a:solidFill>
          <a:srgbClr val="004F6D"/>
        </a:solidFill>
      </dgm:spPr>
      <dgm:t>
        <a:bodyPr/>
        <a:lstStyle/>
        <a:p>
          <a:endParaRPr lang="en-US" dirty="0"/>
        </a:p>
      </dgm:t>
    </dgm:pt>
    <dgm:pt modelId="{E7CF976D-E8AA-428C-B4FD-8E41516868A3}" type="parTrans" cxnId="{08002A54-9854-4A30-8A00-D04394976084}">
      <dgm:prSet/>
      <dgm:spPr/>
      <dgm:t>
        <a:bodyPr/>
        <a:lstStyle/>
        <a:p>
          <a:endParaRPr lang="en-US"/>
        </a:p>
      </dgm:t>
    </dgm:pt>
    <dgm:pt modelId="{18091617-7DB9-48A2-8AE7-E7EA71546859}" type="sibTrans" cxnId="{08002A54-9854-4A30-8A00-D04394976084}">
      <dgm:prSet/>
      <dgm:spPr/>
      <dgm:t>
        <a:bodyPr/>
        <a:lstStyle/>
        <a:p>
          <a:endParaRPr lang="en-US"/>
        </a:p>
      </dgm:t>
    </dgm:pt>
    <dgm:pt modelId="{1F76711F-311C-41BE-BB93-0BF42DE84DBE}" type="pres">
      <dgm:prSet presAssocID="{E5D865EA-AC49-4159-B7F6-1557F55C0A6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0194DA-10F8-4F5C-82FE-2EC4FDCF3358}" type="pres">
      <dgm:prSet presAssocID="{69461F65-4E26-4D11-8793-595B3CB6B951}" presName="centerShape" presStyleLbl="node0" presStyleIdx="0" presStyleCnt="1" custScaleX="93100" custScaleY="88237"/>
      <dgm:spPr/>
      <dgm:t>
        <a:bodyPr/>
        <a:lstStyle/>
        <a:p>
          <a:endParaRPr lang="en-US"/>
        </a:p>
      </dgm:t>
    </dgm:pt>
    <dgm:pt modelId="{4F8AE8C9-3E06-448B-B056-CF44C96D72F8}" type="pres">
      <dgm:prSet presAssocID="{51A76C24-BFB6-4DB0-A1AE-7E22ECC3ABBA}" presName="parTrans" presStyleLbl="bgSibTrans2D1" presStyleIdx="0" presStyleCnt="4" custAng="21353631" custScaleX="76192" custLinFactNeighborX="16911" custLinFactNeighborY="3697"/>
      <dgm:spPr/>
      <dgm:t>
        <a:bodyPr/>
        <a:lstStyle/>
        <a:p>
          <a:endParaRPr lang="en-US"/>
        </a:p>
      </dgm:t>
    </dgm:pt>
    <dgm:pt modelId="{E0DCAA7A-82CA-4B4F-8114-E44516CDECEC}" type="pres">
      <dgm:prSet presAssocID="{DDEB19BF-AACA-4B60-A442-2D0BBAA800FC}" presName="node" presStyleLbl="node1" presStyleIdx="0" presStyleCnt="4" custScaleX="119088" custScaleY="123244" custRadScaleRad="89518" custRadScaleInc="-228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BF448-D6F3-4DAA-868B-315ABC3782F5}" type="pres">
      <dgm:prSet presAssocID="{8835FF7D-D7E2-48AF-AA08-17D9C26E9756}" presName="parTrans" presStyleLbl="bgSibTrans2D1" presStyleIdx="1" presStyleCnt="4" custLinFactNeighborX="-1707" custLinFactNeighborY="25808"/>
      <dgm:spPr/>
      <dgm:t>
        <a:bodyPr/>
        <a:lstStyle/>
        <a:p>
          <a:endParaRPr lang="en-US"/>
        </a:p>
      </dgm:t>
    </dgm:pt>
    <dgm:pt modelId="{3230B3F5-92DE-47C9-9E56-0BC7B11F4EBE}" type="pres">
      <dgm:prSet presAssocID="{E1D480BD-9906-4192-9ED6-9A68E0B525CD}" presName="node" presStyleLbl="node1" presStyleIdx="1" presStyleCnt="4" custScaleX="119088" custScaleY="123244" custRadScaleRad="95462" custRadScaleInc="-6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948793-9853-48F4-B093-3CDB618898B7}" type="pres">
      <dgm:prSet presAssocID="{E4EA7D74-167C-4976-9ECF-D7972F845435}" presName="parTrans" presStyleLbl="bgSibTrans2D1" presStyleIdx="2" presStyleCnt="4" custScaleX="49315" custLinFactNeighborX="-34366" custLinFactNeighborY="-10533"/>
      <dgm:spPr/>
      <dgm:t>
        <a:bodyPr/>
        <a:lstStyle/>
        <a:p>
          <a:endParaRPr lang="en-US"/>
        </a:p>
      </dgm:t>
    </dgm:pt>
    <dgm:pt modelId="{90FD1890-4694-4163-91D0-C6E48A1CA6BD}" type="pres">
      <dgm:prSet presAssocID="{DA24D683-A126-407B-83CF-037AFD466AED}" presName="node" presStyleLbl="node1" presStyleIdx="2" presStyleCnt="4" custScaleX="119088" custScaleY="123244" custRadScaleRad="105411" custRadScaleInc="1413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325EA1-7C1F-4634-8B6F-2AC6D211A32D}" type="pres">
      <dgm:prSet presAssocID="{13218A9A-8FF1-43C6-BECD-A986DE1B9FD8}" presName="parTrans" presStyleLbl="bgSibTrans2D1" presStyleIdx="3" presStyleCnt="4" custAng="246376" custLinFactNeighborX="1622" custLinFactNeighborY="33939"/>
      <dgm:spPr/>
      <dgm:t>
        <a:bodyPr/>
        <a:lstStyle/>
        <a:p>
          <a:endParaRPr lang="en-US"/>
        </a:p>
      </dgm:t>
    </dgm:pt>
    <dgm:pt modelId="{6883D06C-8622-405C-8AB5-F5637128F416}" type="pres">
      <dgm:prSet presAssocID="{4E24C2C9-D619-4DA5-9F67-A5FEF48E3C44}" presName="node" presStyleLbl="node1" presStyleIdx="3" presStyleCnt="4" custScaleX="125425" custScaleY="123244" custRadScaleRad="103621" custRadScaleInc="-898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6A90B0-E480-4113-960D-A7B4D9C2F06E}" type="presOf" srcId="{DA24D683-A126-407B-83CF-037AFD466AED}" destId="{90FD1890-4694-4163-91D0-C6E48A1CA6BD}" srcOrd="0" destOrd="0" presId="urn:microsoft.com/office/officeart/2005/8/layout/radial4"/>
    <dgm:cxn modelId="{D8657B21-99E2-44B7-B4B0-5747F0E4ABDE}" type="presOf" srcId="{DDEB19BF-AACA-4B60-A442-2D0BBAA800FC}" destId="{E0DCAA7A-82CA-4B4F-8114-E44516CDECEC}" srcOrd="0" destOrd="0" presId="urn:microsoft.com/office/officeart/2005/8/layout/radial4"/>
    <dgm:cxn modelId="{C5B41931-A801-43C1-913D-46E75A27AD68}" type="presOf" srcId="{E5D865EA-AC49-4159-B7F6-1557F55C0A6E}" destId="{1F76711F-311C-41BE-BB93-0BF42DE84DBE}" srcOrd="0" destOrd="0" presId="urn:microsoft.com/office/officeart/2005/8/layout/radial4"/>
    <dgm:cxn modelId="{9FC9B911-01A5-4AAF-9923-8F5F02EDFFF8}" type="presOf" srcId="{51A76C24-BFB6-4DB0-A1AE-7E22ECC3ABBA}" destId="{4F8AE8C9-3E06-448B-B056-CF44C96D72F8}" srcOrd="0" destOrd="0" presId="urn:microsoft.com/office/officeart/2005/8/layout/radial4"/>
    <dgm:cxn modelId="{C7AA4B79-4638-4570-9718-1A3B79DADD56}" type="presOf" srcId="{E4EA7D74-167C-4976-9ECF-D7972F845435}" destId="{FB948793-9853-48F4-B093-3CDB618898B7}" srcOrd="0" destOrd="0" presId="urn:microsoft.com/office/officeart/2005/8/layout/radial4"/>
    <dgm:cxn modelId="{508CC00B-EB35-4249-9316-6A1217EC0AF9}" srcId="{69461F65-4E26-4D11-8793-595B3CB6B951}" destId="{DA24D683-A126-407B-83CF-037AFD466AED}" srcOrd="2" destOrd="0" parTransId="{E4EA7D74-167C-4976-9ECF-D7972F845435}" sibTransId="{FBA63F13-A111-4DCE-84E2-53387E1E2838}"/>
    <dgm:cxn modelId="{112C14E1-9692-47F8-9A26-4B57CF4236B3}" srcId="{69461F65-4E26-4D11-8793-595B3CB6B951}" destId="{E1D480BD-9906-4192-9ED6-9A68E0B525CD}" srcOrd="1" destOrd="0" parTransId="{8835FF7D-D7E2-48AF-AA08-17D9C26E9756}" sibTransId="{6BEB26B7-C6E1-43F9-9873-F006D9D67760}"/>
    <dgm:cxn modelId="{7259F005-F545-491E-8C12-6187D41D1346}" type="presOf" srcId="{69461F65-4E26-4D11-8793-595B3CB6B951}" destId="{950194DA-10F8-4F5C-82FE-2EC4FDCF3358}" srcOrd="0" destOrd="0" presId="urn:microsoft.com/office/officeart/2005/8/layout/radial4"/>
    <dgm:cxn modelId="{02BFD56F-2599-4A3B-895C-4F212B0AD471}" type="presOf" srcId="{4E24C2C9-D619-4DA5-9F67-A5FEF48E3C44}" destId="{6883D06C-8622-405C-8AB5-F5637128F416}" srcOrd="0" destOrd="0" presId="urn:microsoft.com/office/officeart/2005/8/layout/radial4"/>
    <dgm:cxn modelId="{A198F8C3-3975-4153-BEF1-0AFEF3CE1F74}" type="presOf" srcId="{8835FF7D-D7E2-48AF-AA08-17D9C26E9756}" destId="{686BF448-D6F3-4DAA-868B-315ABC3782F5}" srcOrd="0" destOrd="0" presId="urn:microsoft.com/office/officeart/2005/8/layout/radial4"/>
    <dgm:cxn modelId="{08002A54-9854-4A30-8A00-D04394976084}" srcId="{E5D865EA-AC49-4159-B7F6-1557F55C0A6E}" destId="{844F1001-4B0C-4A51-8316-C34B84093710}" srcOrd="1" destOrd="0" parTransId="{E7CF976D-E8AA-428C-B4FD-8E41516868A3}" sibTransId="{18091617-7DB9-48A2-8AE7-E7EA71546859}"/>
    <dgm:cxn modelId="{F13F7015-1F77-4B5C-91B6-FD33F80DB35D}" type="presOf" srcId="{13218A9A-8FF1-43C6-BECD-A986DE1B9FD8}" destId="{E5325EA1-7C1F-4634-8B6F-2AC6D211A32D}" srcOrd="0" destOrd="0" presId="urn:microsoft.com/office/officeart/2005/8/layout/radial4"/>
    <dgm:cxn modelId="{4C61CE31-E61B-4413-9772-E3D0B4CD80C6}" srcId="{69461F65-4E26-4D11-8793-595B3CB6B951}" destId="{DDEB19BF-AACA-4B60-A442-2D0BBAA800FC}" srcOrd="0" destOrd="0" parTransId="{51A76C24-BFB6-4DB0-A1AE-7E22ECC3ABBA}" sibTransId="{97F08E9F-5370-49E9-BBF4-8185BFC1E038}"/>
    <dgm:cxn modelId="{F6693A9D-A557-4DD0-B090-AFDF16FD7EBA}" type="presOf" srcId="{E1D480BD-9906-4192-9ED6-9A68E0B525CD}" destId="{3230B3F5-92DE-47C9-9E56-0BC7B11F4EBE}" srcOrd="0" destOrd="0" presId="urn:microsoft.com/office/officeart/2005/8/layout/radial4"/>
    <dgm:cxn modelId="{99679C85-8786-42AA-974D-038D51CD04CB}" srcId="{69461F65-4E26-4D11-8793-595B3CB6B951}" destId="{4E24C2C9-D619-4DA5-9F67-A5FEF48E3C44}" srcOrd="3" destOrd="0" parTransId="{13218A9A-8FF1-43C6-BECD-A986DE1B9FD8}" sibTransId="{58134895-4183-4B5D-A161-BBFDF1CCA454}"/>
    <dgm:cxn modelId="{6FD23279-4EEA-425B-B596-6BB3CA6DE753}" srcId="{E5D865EA-AC49-4159-B7F6-1557F55C0A6E}" destId="{69461F65-4E26-4D11-8793-595B3CB6B951}" srcOrd="0" destOrd="0" parTransId="{7427A556-8D6A-4B67-B240-BD6A02C0258F}" sibTransId="{1013D807-6712-41AB-B76C-F24E62B9AB99}"/>
    <dgm:cxn modelId="{2BF4EE95-D307-40F6-B343-6D63A5366806}" type="presParOf" srcId="{1F76711F-311C-41BE-BB93-0BF42DE84DBE}" destId="{950194DA-10F8-4F5C-82FE-2EC4FDCF3358}" srcOrd="0" destOrd="0" presId="urn:microsoft.com/office/officeart/2005/8/layout/radial4"/>
    <dgm:cxn modelId="{6DC7FD88-965C-4C63-9823-E0BEFE7A3E2F}" type="presParOf" srcId="{1F76711F-311C-41BE-BB93-0BF42DE84DBE}" destId="{4F8AE8C9-3E06-448B-B056-CF44C96D72F8}" srcOrd="1" destOrd="0" presId="urn:microsoft.com/office/officeart/2005/8/layout/radial4"/>
    <dgm:cxn modelId="{C7B87247-D776-485F-8552-7DDC8E958232}" type="presParOf" srcId="{1F76711F-311C-41BE-BB93-0BF42DE84DBE}" destId="{E0DCAA7A-82CA-4B4F-8114-E44516CDECEC}" srcOrd="2" destOrd="0" presId="urn:microsoft.com/office/officeart/2005/8/layout/radial4"/>
    <dgm:cxn modelId="{C2EDA976-B473-49C5-B681-465CFFC208B6}" type="presParOf" srcId="{1F76711F-311C-41BE-BB93-0BF42DE84DBE}" destId="{686BF448-D6F3-4DAA-868B-315ABC3782F5}" srcOrd="3" destOrd="0" presId="urn:microsoft.com/office/officeart/2005/8/layout/radial4"/>
    <dgm:cxn modelId="{BB0146C0-BB72-40B5-9200-4152C29AFF98}" type="presParOf" srcId="{1F76711F-311C-41BE-BB93-0BF42DE84DBE}" destId="{3230B3F5-92DE-47C9-9E56-0BC7B11F4EBE}" srcOrd="4" destOrd="0" presId="urn:microsoft.com/office/officeart/2005/8/layout/radial4"/>
    <dgm:cxn modelId="{ED348950-C864-46DC-AE22-E66D73140F26}" type="presParOf" srcId="{1F76711F-311C-41BE-BB93-0BF42DE84DBE}" destId="{FB948793-9853-48F4-B093-3CDB618898B7}" srcOrd="5" destOrd="0" presId="urn:microsoft.com/office/officeart/2005/8/layout/radial4"/>
    <dgm:cxn modelId="{DB81A4DC-CB02-44CF-A4DD-830FC707918E}" type="presParOf" srcId="{1F76711F-311C-41BE-BB93-0BF42DE84DBE}" destId="{90FD1890-4694-4163-91D0-C6E48A1CA6BD}" srcOrd="6" destOrd="0" presId="urn:microsoft.com/office/officeart/2005/8/layout/radial4"/>
    <dgm:cxn modelId="{ACE64677-1008-4844-8C4B-4EEAA7D46C44}" type="presParOf" srcId="{1F76711F-311C-41BE-BB93-0BF42DE84DBE}" destId="{E5325EA1-7C1F-4634-8B6F-2AC6D211A32D}" srcOrd="7" destOrd="0" presId="urn:microsoft.com/office/officeart/2005/8/layout/radial4"/>
    <dgm:cxn modelId="{7861916F-9B07-489E-A323-86C769E3E32B}" type="presParOf" srcId="{1F76711F-311C-41BE-BB93-0BF42DE84DBE}" destId="{6883D06C-8622-405C-8AB5-F5637128F41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98304-1D3E-4744-A889-4E5AEF11FE61}">
      <dsp:nvSpPr>
        <dsp:cNvPr id="0" name=""/>
        <dsp:cNvSpPr/>
      </dsp:nvSpPr>
      <dsp:spPr>
        <a:xfrm>
          <a:off x="3574233" y="2617677"/>
          <a:ext cx="1376414" cy="1316914"/>
        </a:xfrm>
        <a:prstGeom prst="ellipse">
          <a:avLst/>
        </a:prstGeom>
        <a:solidFill>
          <a:srgbClr val="004F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alibri" panose="020F0502020204030204" pitchFamily="34" charset="0"/>
            </a:rPr>
            <a:t>USRC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Calibri" panose="020F0502020204030204" pitchFamily="34" charset="0"/>
            </a:rPr>
            <a:t>Est. 1983 </a:t>
          </a:r>
          <a:br>
            <a:rPr lang="en-US" sz="1500" kern="1200" dirty="0" smtClean="0">
              <a:latin typeface="Calibri" panose="020F0502020204030204" pitchFamily="34" charset="0"/>
            </a:rPr>
          </a:br>
          <a:r>
            <a:rPr lang="en-US" sz="1500" kern="1200" dirty="0" smtClean="0">
              <a:latin typeface="Calibri" panose="020F0502020204030204" pitchFamily="34" charset="0"/>
            </a:rPr>
            <a:t>by USDOT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latin typeface="Calibri" panose="020F0502020204030204" pitchFamily="34" charset="0"/>
            </a:rPr>
            <a:t>501c3</a:t>
          </a:r>
          <a:endParaRPr lang="en-US" sz="1500" kern="1200" dirty="0">
            <a:latin typeface="Calibri" panose="020F0502020204030204" pitchFamily="34" charset="0"/>
          </a:endParaRPr>
        </a:p>
      </dsp:txBody>
      <dsp:txXfrm>
        <a:off x="3775804" y="2810535"/>
        <a:ext cx="973272" cy="931198"/>
      </dsp:txXfrm>
    </dsp:sp>
    <dsp:sp modelId="{7C70EF07-227C-4BC8-9B45-7158948954A8}">
      <dsp:nvSpPr>
        <dsp:cNvPr id="0" name=""/>
        <dsp:cNvSpPr/>
      </dsp:nvSpPr>
      <dsp:spPr>
        <a:xfrm rot="12928704">
          <a:off x="719418" y="1864025"/>
          <a:ext cx="3091645" cy="434250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793AC-B610-49B3-A31B-5F2583837802}">
      <dsp:nvSpPr>
        <dsp:cNvPr id="0" name=""/>
        <dsp:cNvSpPr/>
      </dsp:nvSpPr>
      <dsp:spPr>
        <a:xfrm>
          <a:off x="275385" y="581223"/>
          <a:ext cx="1563304" cy="820685"/>
        </a:xfrm>
        <a:prstGeom prst="roundRect">
          <a:avLst>
            <a:gd name="adj" fmla="val 10000"/>
          </a:avLst>
        </a:prstGeom>
        <a:solidFill>
          <a:srgbClr val="7170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alibri" panose="020F0502020204030204" pitchFamily="34" charset="0"/>
            </a:rPr>
            <a:t>Federal City Council</a:t>
          </a:r>
          <a:endParaRPr lang="en-US" sz="1600" kern="1200" dirty="0">
            <a:latin typeface="Calibri" panose="020F0502020204030204" pitchFamily="34" charset="0"/>
          </a:endParaRPr>
        </a:p>
      </dsp:txBody>
      <dsp:txXfrm>
        <a:off x="299422" y="605260"/>
        <a:ext cx="1515230" cy="772611"/>
      </dsp:txXfrm>
    </dsp:sp>
    <dsp:sp modelId="{3A24AECF-AC99-4BF6-ADC2-628C4BE9E411}">
      <dsp:nvSpPr>
        <dsp:cNvPr id="0" name=""/>
        <dsp:cNvSpPr/>
      </dsp:nvSpPr>
      <dsp:spPr>
        <a:xfrm rot="14126675">
          <a:off x="2139708" y="1620984"/>
          <a:ext cx="1984523" cy="434250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D741BC-4B77-4CC8-B3EE-CBCD033A9F88}">
      <dsp:nvSpPr>
        <dsp:cNvPr id="0" name=""/>
        <dsp:cNvSpPr/>
      </dsp:nvSpPr>
      <dsp:spPr>
        <a:xfrm>
          <a:off x="1910980" y="581244"/>
          <a:ext cx="1563304" cy="831066"/>
        </a:xfrm>
        <a:prstGeom prst="roundRect">
          <a:avLst>
            <a:gd name="adj" fmla="val 10000"/>
          </a:avLst>
        </a:prstGeom>
        <a:solidFill>
          <a:srgbClr val="7170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alibri" panose="020F0502020204030204" pitchFamily="34" charset="0"/>
            </a:rPr>
            <a:t>Federal Railroad Administration</a:t>
          </a:r>
          <a:endParaRPr lang="en-US" sz="1600" kern="1200" dirty="0">
            <a:latin typeface="Calibri" panose="020F0502020204030204" pitchFamily="34" charset="0"/>
          </a:endParaRPr>
        </a:p>
      </dsp:txBody>
      <dsp:txXfrm>
        <a:off x="1935321" y="605585"/>
        <a:ext cx="1514622" cy="782384"/>
      </dsp:txXfrm>
    </dsp:sp>
    <dsp:sp modelId="{6058A1DB-98DE-4B75-B5F8-628EB5590D0E}">
      <dsp:nvSpPr>
        <dsp:cNvPr id="0" name=""/>
        <dsp:cNvSpPr/>
      </dsp:nvSpPr>
      <dsp:spPr>
        <a:xfrm rot="16276750">
          <a:off x="3521634" y="1499723"/>
          <a:ext cx="1549632" cy="434250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B8ABB-0769-4FD1-81F9-A58779808A2C}">
      <dsp:nvSpPr>
        <dsp:cNvPr id="0" name=""/>
        <dsp:cNvSpPr/>
      </dsp:nvSpPr>
      <dsp:spPr>
        <a:xfrm>
          <a:off x="3532095" y="581275"/>
          <a:ext cx="1563304" cy="794275"/>
        </a:xfrm>
        <a:prstGeom prst="roundRect">
          <a:avLst>
            <a:gd name="adj" fmla="val 10000"/>
          </a:avLst>
        </a:prstGeom>
        <a:solidFill>
          <a:srgbClr val="7170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alibri" panose="020F0502020204030204" pitchFamily="34" charset="0"/>
            </a:rPr>
            <a:t>US Dept. of Transportation</a:t>
          </a:r>
          <a:br>
            <a:rPr lang="en-US" sz="1600" kern="1200" dirty="0" smtClean="0">
              <a:latin typeface="Calibri" panose="020F0502020204030204" pitchFamily="34" charset="0"/>
            </a:rPr>
          </a:br>
          <a:r>
            <a:rPr lang="en-US" sz="1400" kern="1200" dirty="0" smtClean="0">
              <a:latin typeface="Calibri" panose="020F0502020204030204" pitchFamily="34" charset="0"/>
            </a:rPr>
            <a:t>(Chair)</a:t>
          </a:r>
          <a:endParaRPr lang="en-US" sz="1400" kern="1200" dirty="0">
            <a:latin typeface="Calibri" panose="020F0502020204030204" pitchFamily="34" charset="0"/>
          </a:endParaRPr>
        </a:p>
      </dsp:txBody>
      <dsp:txXfrm>
        <a:off x="3555359" y="604539"/>
        <a:ext cx="1516776" cy="747747"/>
      </dsp:txXfrm>
    </dsp:sp>
    <dsp:sp modelId="{A36D4FF4-DA87-4447-BDFA-5C2D17E0B575}">
      <dsp:nvSpPr>
        <dsp:cNvPr id="0" name=""/>
        <dsp:cNvSpPr/>
      </dsp:nvSpPr>
      <dsp:spPr>
        <a:xfrm rot="18383179">
          <a:off x="4311915" y="1597189"/>
          <a:ext cx="2055466" cy="434250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64591-71EE-414D-8537-D06218852914}">
      <dsp:nvSpPr>
        <dsp:cNvPr id="0" name=""/>
        <dsp:cNvSpPr/>
      </dsp:nvSpPr>
      <dsp:spPr>
        <a:xfrm>
          <a:off x="5167675" y="599523"/>
          <a:ext cx="1563304" cy="774859"/>
        </a:xfrm>
        <a:prstGeom prst="roundRect">
          <a:avLst>
            <a:gd name="adj" fmla="val 10000"/>
          </a:avLst>
        </a:prstGeom>
        <a:solidFill>
          <a:srgbClr val="7170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alibri" panose="020F0502020204030204" pitchFamily="34" charset="0"/>
            </a:rPr>
            <a:t>Amtrak</a:t>
          </a:r>
          <a:endParaRPr lang="en-US" sz="1600" kern="1200" dirty="0">
            <a:latin typeface="Calibri" panose="020F0502020204030204" pitchFamily="34" charset="0"/>
          </a:endParaRPr>
        </a:p>
      </dsp:txBody>
      <dsp:txXfrm>
        <a:off x="5190370" y="622218"/>
        <a:ext cx="1517914" cy="729469"/>
      </dsp:txXfrm>
    </dsp:sp>
    <dsp:sp modelId="{6723E02D-F4C5-4F99-A984-9080C8810EE7}">
      <dsp:nvSpPr>
        <dsp:cNvPr id="0" name=""/>
        <dsp:cNvSpPr/>
      </dsp:nvSpPr>
      <dsp:spPr>
        <a:xfrm rot="19509320">
          <a:off x="4724472" y="1871043"/>
          <a:ext cx="3168234" cy="434250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10D34-B071-4250-B07B-76C73D28F7CD}">
      <dsp:nvSpPr>
        <dsp:cNvPr id="0" name=""/>
        <dsp:cNvSpPr/>
      </dsp:nvSpPr>
      <dsp:spPr>
        <a:xfrm>
          <a:off x="6788788" y="599533"/>
          <a:ext cx="1563304" cy="747310"/>
        </a:xfrm>
        <a:prstGeom prst="roundRect">
          <a:avLst>
            <a:gd name="adj" fmla="val 10000"/>
          </a:avLst>
        </a:prstGeom>
        <a:solidFill>
          <a:srgbClr val="71707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alibri" panose="020F0502020204030204" pitchFamily="34" charset="0"/>
            </a:rPr>
            <a:t>District of Columbia</a:t>
          </a:r>
          <a:br>
            <a:rPr lang="en-US" sz="1600" kern="1200" dirty="0" smtClean="0">
              <a:latin typeface="Calibri" panose="020F0502020204030204" pitchFamily="34" charset="0"/>
            </a:rPr>
          </a:br>
          <a:r>
            <a:rPr lang="en-US" sz="1600" kern="1200" dirty="0" smtClean="0">
              <a:latin typeface="Calibri" panose="020F0502020204030204" pitchFamily="34" charset="0"/>
            </a:rPr>
            <a:t>Mayor</a:t>
          </a:r>
          <a:endParaRPr lang="en-US" sz="1600" kern="1200" dirty="0">
            <a:latin typeface="Calibri" panose="020F0502020204030204" pitchFamily="34" charset="0"/>
          </a:endParaRPr>
        </a:p>
      </dsp:txBody>
      <dsp:txXfrm>
        <a:off x="6810676" y="621421"/>
        <a:ext cx="1519528" cy="703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194DA-10F8-4F5C-82FE-2EC4FDCF3358}">
      <dsp:nvSpPr>
        <dsp:cNvPr id="0" name=""/>
        <dsp:cNvSpPr/>
      </dsp:nvSpPr>
      <dsp:spPr>
        <a:xfrm>
          <a:off x="3131660" y="3437967"/>
          <a:ext cx="2126137" cy="2015080"/>
        </a:xfrm>
        <a:prstGeom prst="ellipse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4F6D"/>
              </a:solidFill>
              <a:latin typeface="Calibri" panose="020F0502020204030204" pitchFamily="34" charset="0"/>
            </a:rPr>
            <a:t>Sustainable Future for Union Station</a:t>
          </a:r>
        </a:p>
      </dsp:txBody>
      <dsp:txXfrm>
        <a:off x="3443026" y="3733069"/>
        <a:ext cx="1503405" cy="1424876"/>
      </dsp:txXfrm>
    </dsp:sp>
    <dsp:sp modelId="{4F8AE8C9-3E06-448B-B056-CF44C96D72F8}">
      <dsp:nvSpPr>
        <dsp:cNvPr id="0" name=""/>
        <dsp:cNvSpPr/>
      </dsp:nvSpPr>
      <dsp:spPr>
        <a:xfrm rot="10836114">
          <a:off x="1792658" y="3976818"/>
          <a:ext cx="1332069" cy="65085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CAA7A-82CA-4B4F-8114-E44516CDECEC}">
      <dsp:nvSpPr>
        <dsp:cNvPr id="0" name=""/>
        <dsp:cNvSpPr/>
      </dsp:nvSpPr>
      <dsp:spPr>
        <a:xfrm>
          <a:off x="9" y="3136910"/>
          <a:ext cx="2583647" cy="2139050"/>
        </a:xfrm>
        <a:prstGeom prst="roundRect">
          <a:avLst>
            <a:gd name="adj" fmla="val 10000"/>
          </a:avLst>
        </a:prstGeom>
        <a:solidFill>
          <a:srgbClr val="004F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alibri" panose="020F0502020204030204" pitchFamily="34" charset="0"/>
            </a:rPr>
            <a:t>INCREASED DEMAND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alibri" panose="020F0502020204030204" pitchFamily="34" charset="0"/>
            </a:rPr>
            <a:t>Transportation demand continues to outpace population &amp; job growth</a:t>
          </a:r>
          <a:endParaRPr lang="en-US" sz="1800" kern="1200" dirty="0">
            <a:latin typeface="Calibri" panose="020F0502020204030204" pitchFamily="34" charset="0"/>
          </a:endParaRPr>
        </a:p>
      </dsp:txBody>
      <dsp:txXfrm>
        <a:off x="62660" y="3199561"/>
        <a:ext cx="2458345" cy="2013748"/>
      </dsp:txXfrm>
    </dsp:sp>
    <dsp:sp modelId="{686BF448-D6F3-4DAA-868B-315ABC3782F5}">
      <dsp:nvSpPr>
        <dsp:cNvPr id="0" name=""/>
        <dsp:cNvSpPr/>
      </dsp:nvSpPr>
      <dsp:spPr>
        <a:xfrm rot="14516562">
          <a:off x="2177780" y="2417203"/>
          <a:ext cx="1972266" cy="65085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0B3F5-92DE-47C9-9E56-0BC7B11F4EBE}">
      <dsp:nvSpPr>
        <dsp:cNvPr id="0" name=""/>
        <dsp:cNvSpPr/>
      </dsp:nvSpPr>
      <dsp:spPr>
        <a:xfrm>
          <a:off x="1441924" y="634893"/>
          <a:ext cx="2583647" cy="2139050"/>
        </a:xfrm>
        <a:prstGeom prst="roundRect">
          <a:avLst>
            <a:gd name="adj" fmla="val 10000"/>
          </a:avLst>
        </a:prstGeom>
        <a:solidFill>
          <a:srgbClr val="004F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alibri" panose="020F0502020204030204" pitchFamily="34" charset="0"/>
            </a:rPr>
            <a:t>LIMITED </a:t>
          </a:r>
          <a:br>
            <a:rPr lang="en-US" sz="2000" b="1" kern="1200" dirty="0" smtClean="0">
              <a:latin typeface="Calibri" panose="020F0502020204030204" pitchFamily="34" charset="0"/>
            </a:rPr>
          </a:br>
          <a:r>
            <a:rPr lang="en-US" sz="2000" b="1" kern="1200" dirty="0" smtClean="0">
              <a:latin typeface="Calibri" panose="020F0502020204030204" pitchFamily="34" charset="0"/>
            </a:rPr>
            <a:t>NEW CAPACITY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alibri" panose="020F0502020204030204" pitchFamily="34" charset="0"/>
            </a:rPr>
            <a:t>Stations and rail infrastructure are operating at or near capacity </a:t>
          </a:r>
          <a:endParaRPr lang="en-US" sz="1800" kern="1200" dirty="0">
            <a:latin typeface="Calibri" panose="020F0502020204030204" pitchFamily="34" charset="0"/>
          </a:endParaRPr>
        </a:p>
      </dsp:txBody>
      <dsp:txXfrm>
        <a:off x="1504575" y="697544"/>
        <a:ext cx="2458345" cy="2013748"/>
      </dsp:txXfrm>
    </dsp:sp>
    <dsp:sp modelId="{FB948793-9853-48F4-B093-3CDB618898B7}">
      <dsp:nvSpPr>
        <dsp:cNvPr id="0" name=""/>
        <dsp:cNvSpPr/>
      </dsp:nvSpPr>
      <dsp:spPr>
        <a:xfrm rot="21504069">
          <a:off x="5199132" y="3993755"/>
          <a:ext cx="890009" cy="65085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D1890-4694-4163-91D0-C6E48A1CA6BD}">
      <dsp:nvSpPr>
        <dsp:cNvPr id="0" name=""/>
        <dsp:cNvSpPr/>
      </dsp:nvSpPr>
      <dsp:spPr>
        <a:xfrm>
          <a:off x="5874552" y="3293036"/>
          <a:ext cx="2583647" cy="2139050"/>
        </a:xfrm>
        <a:prstGeom prst="roundRect">
          <a:avLst>
            <a:gd name="adj" fmla="val 10000"/>
          </a:avLst>
        </a:prstGeom>
        <a:solidFill>
          <a:srgbClr val="004F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alibri" panose="020F0502020204030204" pitchFamily="34" charset="0"/>
            </a:rPr>
            <a:t>AGING INFRASTRUCTURE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alibri" panose="020F0502020204030204" pitchFamily="34" charset="0"/>
            </a:rPr>
            <a:t>Major structural components are operating on </a:t>
          </a:r>
          <a:br>
            <a:rPr lang="en-US" sz="1800" kern="1200" dirty="0" smtClean="0">
              <a:latin typeface="Calibri" panose="020F0502020204030204" pitchFamily="34" charset="0"/>
            </a:rPr>
          </a:br>
          <a:r>
            <a:rPr lang="en-US" sz="1800" kern="1200" dirty="0" smtClean="0">
              <a:latin typeface="Calibri" panose="020F0502020204030204" pitchFamily="34" charset="0"/>
            </a:rPr>
            <a:t>century-old infrastructure</a:t>
          </a:r>
          <a:endParaRPr lang="en-US" sz="1800" kern="1200" dirty="0">
            <a:latin typeface="Calibri" panose="020F0502020204030204" pitchFamily="34" charset="0"/>
          </a:endParaRPr>
        </a:p>
      </dsp:txBody>
      <dsp:txXfrm>
        <a:off x="5937203" y="3355687"/>
        <a:ext cx="2458345" cy="2013748"/>
      </dsp:txXfrm>
    </dsp:sp>
    <dsp:sp modelId="{E5325EA1-7C1F-4634-8B6F-2AC6D211A32D}">
      <dsp:nvSpPr>
        <dsp:cNvPr id="0" name=""/>
        <dsp:cNvSpPr/>
      </dsp:nvSpPr>
      <dsp:spPr>
        <a:xfrm rot="18519346">
          <a:off x="4404815" y="2477438"/>
          <a:ext cx="2218070" cy="65085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83D06C-8622-405C-8AB5-F5637128F416}">
      <dsp:nvSpPr>
        <dsp:cNvPr id="0" name=""/>
        <dsp:cNvSpPr/>
      </dsp:nvSpPr>
      <dsp:spPr>
        <a:xfrm>
          <a:off x="4746261" y="599005"/>
          <a:ext cx="2721130" cy="2139050"/>
        </a:xfrm>
        <a:prstGeom prst="roundRect">
          <a:avLst>
            <a:gd name="adj" fmla="val 10000"/>
          </a:avLst>
        </a:prstGeom>
        <a:solidFill>
          <a:srgbClr val="004F6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alibri" panose="020F0502020204030204" pitchFamily="34" charset="0"/>
            </a:rPr>
            <a:t>INCREASED CONGESTION</a:t>
          </a:r>
          <a:endParaRPr lang="en-US" sz="2000" kern="1200" dirty="0" smtClean="0">
            <a:latin typeface="Calibri" panose="020F050202020403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alibri" panose="020F0502020204030204" pitchFamily="34" charset="0"/>
            </a:rPr>
            <a:t>Highway and airport expansion not sufficient to absorb growth</a:t>
          </a:r>
          <a:endParaRPr lang="en-US" sz="1800" kern="1200" dirty="0">
            <a:latin typeface="Calibri" panose="020F0502020204030204" pitchFamily="34" charset="0"/>
          </a:endParaRPr>
        </a:p>
      </dsp:txBody>
      <dsp:txXfrm>
        <a:off x="4808912" y="661656"/>
        <a:ext cx="2595828" cy="2013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0150" y="692150"/>
            <a:ext cx="4610100" cy="3459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2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701345" y="4381409"/>
            <a:ext cx="5607711" cy="414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square" lIns="92756" tIns="46378" rIns="92756" bIns="463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0228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9" y="8760317"/>
            <a:ext cx="3038475" cy="461484"/>
          </a:xfrm>
          <a:prstGeom prst="rect">
            <a:avLst/>
          </a:prstGeom>
        </p:spPr>
        <p:txBody>
          <a:bodyPr lIns="91019" tIns="45509" rIns="91019" bIns="45509"/>
          <a:lstStyle/>
          <a:p>
            <a:fld id="{22F91D6F-5281-4E95-9BBA-5E32F98200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158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Union Station: fulcrum</a:t>
            </a:r>
            <a:r>
              <a:rPr lang="en-US" baseline="0" dirty="0" smtClean="0"/>
              <a:t> for expansion to commuter rail network,  one of the enablers of thru-running for MARC and VRE</a:t>
            </a:r>
          </a:p>
          <a:p>
            <a:r>
              <a:rPr lang="en-US" baseline="0" dirty="0" smtClean="0"/>
              <a:t>Critical anchor of the NEC and instrumental to unlocking capacity constraints along the entire Corridor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734" y="8761292"/>
            <a:ext cx="3038145" cy="460559"/>
          </a:xfrm>
          <a:prstGeom prst="rect">
            <a:avLst/>
          </a:prstGeom>
        </p:spPr>
        <p:txBody>
          <a:bodyPr lIns="87746" tIns="43873" rIns="87746" bIns="43873"/>
          <a:lstStyle/>
          <a:p>
            <a:fld id="{FB65570C-DB05-4E26-8C66-2068B3587C9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666" indent="-170666">
              <a:buFont typeface="Arial" panose="020B0604020202020204" pitchFamily="34" charset="0"/>
              <a:buChar char="•"/>
            </a:pPr>
            <a:r>
              <a:rPr lang="en-US" baseline="0" dirty="0" smtClean="0"/>
              <a:t>Increased Demand: transportation demand projections by 2040 – Commuter Rail Ridership +87%, Intercity Rail Ridership +115% on NEC</a:t>
            </a:r>
          </a:p>
          <a:p>
            <a:pPr marL="170666" indent="-170666">
              <a:buFont typeface="Arial" panose="020B0604020202020204" pitchFamily="34" charset="0"/>
              <a:buChar char="•"/>
            </a:pPr>
            <a:r>
              <a:rPr lang="en-US" baseline="0" dirty="0" smtClean="0"/>
              <a:t>Increased Congestion/Limited New Capacity: Over 450 miles of I-95 projected to operating at 27mph or less without improvements by 2035; 5 NEC Airports will reach capacity by 2025 &gt; all these have spillover impacts to NEC rail which is also operating near capacity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760606"/>
            <a:ext cx="3037840" cy="461169"/>
          </a:xfrm>
          <a:prstGeom prst="rect">
            <a:avLst/>
          </a:prstGeom>
        </p:spPr>
        <p:txBody>
          <a:bodyPr lIns="92756" tIns="46378" rIns="92756" bIns="46378"/>
          <a:lstStyle/>
          <a:p>
            <a:fld id="{22F91D6F-5281-4E95-9BBA-5E32F98200E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22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ts val="430"/>
              </a:spcBef>
            </a:pP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  <a:sym typeface="Times" pitchFamily="18" charset="0"/>
              </a:rPr>
              <a:t>Within the the same footprint, stations around the world are pumping 3 to 10 times the number of passengers (commuter and intercity rail) that we are.  These numbers do not include Metro.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ts val="408"/>
              </a:spcBef>
            </a:pP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  <a:sym typeface="Times" pitchFamily="18" charset="0"/>
              </a:rPr>
              <a:t>Point out primary concept features:</a:t>
            </a:r>
          </a:p>
          <a:p>
            <a:pPr>
              <a:spcBef>
                <a:spcPts val="408"/>
              </a:spcBef>
            </a:pPr>
            <a:endParaRPr lang="en-US" dirty="0" smtClean="0">
              <a:solidFill>
                <a:srgbClr val="000000"/>
              </a:solidFill>
              <a:latin typeface="Times" pitchFamily="18" charset="0"/>
              <a:cs typeface="Times" pitchFamily="18" charset="0"/>
              <a:sym typeface="Times" pitchFamily="18" charset="0"/>
            </a:endParaRPr>
          </a:p>
          <a:p>
            <a:pPr marL="170660" indent="-170660">
              <a:spcBef>
                <a:spcPts val="408"/>
              </a:spcBef>
              <a:buFontTx/>
              <a:buChar char="-"/>
            </a:pPr>
            <a:r>
              <a:rPr lang="en-US" baseline="0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  <a:sym typeface="Times" pitchFamily="18" charset="0"/>
              </a:rPr>
              <a:t>4 new concourses below the existing track level</a:t>
            </a:r>
          </a:p>
          <a:p>
            <a:pPr marL="170660" indent="-170660">
              <a:spcBef>
                <a:spcPts val="408"/>
              </a:spcBef>
              <a:buFontTx/>
              <a:buChar char="-"/>
            </a:pPr>
            <a:r>
              <a:rPr lang="en-US" baseline="0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  <a:sym typeface="Times" pitchFamily="18" charset="0"/>
              </a:rPr>
              <a:t>Approximately 8 new entrance/exit points connecting the station to neighboring economic nodes (NoMa)</a:t>
            </a:r>
          </a:p>
          <a:p>
            <a:pPr marL="170660" indent="-170660">
              <a:spcBef>
                <a:spcPts val="408"/>
              </a:spcBef>
              <a:buFontTx/>
              <a:buChar char="-"/>
            </a:pPr>
            <a:r>
              <a:rPr lang="en-US" baseline="0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  <a:sym typeface="Times" pitchFamily="18" charset="0"/>
              </a:rPr>
              <a:t>Significant increase in vertical access points (elevators, escalators) to get people out quickly </a:t>
            </a:r>
            <a:endParaRPr lang="en-US" dirty="0" smtClean="0">
              <a:solidFill>
                <a:srgbClr val="000000"/>
              </a:solidFill>
              <a:latin typeface="Times" pitchFamily="18" charset="0"/>
              <a:cs typeface="Times" pitchFamily="18" charset="0"/>
              <a:sym typeface="Times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0187" eaLnBrk="1" fontAlgn="auto" hangingPunct="1">
              <a:spcBef>
                <a:spcPts val="408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  <a:sym typeface="Times" pitchFamily="18" charset="0"/>
              </a:rPr>
              <a:t>Discuss concourse expansion and our near-term</a:t>
            </a:r>
            <a:r>
              <a:rPr lang="en-US" baseline="0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  <a:sym typeface="Times" pitchFamily="18" charset="0"/>
              </a:rPr>
              <a:t> goals for immediate relief in Concourse A</a:t>
            </a:r>
            <a:endParaRPr lang="en-US" dirty="0" smtClean="0">
              <a:solidFill>
                <a:srgbClr val="000000"/>
              </a:solidFill>
              <a:latin typeface="Times" pitchFamily="18" charset="0"/>
              <a:cs typeface="Times" pitchFamily="18" charset="0"/>
              <a:sym typeface="Times" pitchFamily="18" charset="0"/>
            </a:endParaRPr>
          </a:p>
          <a:p>
            <a:pPr>
              <a:spcBef>
                <a:spcPts val="408"/>
              </a:spcBef>
            </a:pPr>
            <a:endParaRPr lang="en-US" dirty="0" smtClean="0">
              <a:solidFill>
                <a:srgbClr val="000000"/>
              </a:solidFill>
              <a:latin typeface="Times" pitchFamily="18" charset="0"/>
              <a:cs typeface="Times" pitchFamily="18" charset="0"/>
              <a:sym typeface="Times" pitchFamily="18" charset="0"/>
            </a:endParaRPr>
          </a:p>
          <a:p>
            <a:pPr lvl="0"/>
            <a:r>
              <a:rPr lang="en-US" dirty="0">
                <a:latin typeface="+mn-lt"/>
              </a:rPr>
              <a:t>Implement near-term projects to increase capacity, address existing deficiencies and improve the passenger experience</a:t>
            </a:r>
          </a:p>
          <a:p>
            <a:pPr lvl="0"/>
            <a:r>
              <a:rPr lang="en-US" dirty="0">
                <a:latin typeface="+mn-lt"/>
              </a:rPr>
              <a:t>Reconfigure key support facilities to improve employee operational efficiencies and quality.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</a:t>
            </a:r>
            <a:r>
              <a:rPr lang="en-US" baseline="0" dirty="0" smtClean="0"/>
              <a:t> Central concourse (below) with Train Hall roof above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734" y="8761292"/>
            <a:ext cx="3038145" cy="460559"/>
          </a:xfrm>
          <a:prstGeom prst="rect">
            <a:avLst/>
          </a:prstGeom>
        </p:spPr>
        <p:txBody>
          <a:bodyPr lIns="87746" tIns="43873" rIns="87746" bIns="43873"/>
          <a:lstStyle/>
          <a:p>
            <a:fld id="{FB65570C-DB05-4E26-8C66-2068B3587C9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ts val="408"/>
              </a:spcBef>
            </a:pPr>
            <a:endParaRPr lang="en-US" dirty="0" smtClean="0">
              <a:solidFill>
                <a:srgbClr val="000000"/>
              </a:solidFill>
              <a:latin typeface="Times" pitchFamily="18" charset="0"/>
              <a:cs typeface="Times" pitchFamily="18" charset="0"/>
              <a:sym typeface="Times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wrap up of</a:t>
            </a:r>
            <a:r>
              <a:rPr lang="en-US" baseline="0" dirty="0" smtClean="0"/>
              <a:t> project…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13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9" y="8760317"/>
            <a:ext cx="3038475" cy="461484"/>
          </a:xfrm>
          <a:prstGeom prst="rect">
            <a:avLst/>
          </a:prstGeom>
        </p:spPr>
        <p:txBody>
          <a:bodyPr lIns="91019" tIns="45509" rIns="91019" bIns="45509"/>
          <a:lstStyle/>
          <a:p>
            <a:fld id="{22F91D6F-5281-4E95-9BBA-5E32F98200E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15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ts val="386"/>
              </a:spcBef>
            </a:pPr>
            <a:r>
              <a:rPr lang="en-US" sz="1100" b="1" dirty="0">
                <a:solidFill>
                  <a:srgbClr val="000000"/>
                </a:solidFill>
                <a:cs typeface="Times" pitchFamily="18" charset="0"/>
                <a:sym typeface="Times" pitchFamily="18" charset="0"/>
              </a:rPr>
              <a:t>Introduction to Union Station</a:t>
            </a:r>
            <a:br>
              <a:rPr lang="en-US" sz="1100" b="1" dirty="0">
                <a:solidFill>
                  <a:srgbClr val="000000"/>
                </a:solidFill>
                <a:cs typeface="Times" pitchFamily="18" charset="0"/>
                <a:sym typeface="Times" pitchFamily="18" charset="0"/>
              </a:rPr>
            </a:br>
            <a:endParaRPr lang="en-US" sz="1100" b="1" dirty="0">
              <a:solidFill>
                <a:srgbClr val="000000"/>
              </a:solidFill>
              <a:cs typeface="Times" pitchFamily="18" charset="0"/>
              <a:sym typeface="Times" pitchFamily="18" charset="0"/>
            </a:endParaRPr>
          </a:p>
          <a:p>
            <a:pPr marL="155614" indent="-155614" eaLnBrk="1" hangingPunct="1">
              <a:spcBef>
                <a:spcPts val="38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cs typeface="Times" pitchFamily="18" charset="0"/>
                <a:sym typeface="Times" pitchFamily="18" charset="0"/>
              </a:rPr>
              <a:t>Historic National Treasure</a:t>
            </a:r>
          </a:p>
          <a:p>
            <a:pPr marL="155614" indent="-155614" eaLnBrk="1" hangingPunct="1">
              <a:spcBef>
                <a:spcPts val="38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cs typeface="Times" pitchFamily="18" charset="0"/>
                <a:sym typeface="Times" pitchFamily="18" charset="0"/>
              </a:rPr>
              <a:t>Retail Activity Center</a:t>
            </a:r>
          </a:p>
          <a:p>
            <a:pPr marL="155614" indent="-155614" eaLnBrk="1" hangingPunct="1">
              <a:spcBef>
                <a:spcPts val="38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cs typeface="Times" pitchFamily="18" charset="0"/>
                <a:sym typeface="Times" pitchFamily="18" charset="0"/>
              </a:rPr>
              <a:t>Regional Transit Center </a:t>
            </a:r>
          </a:p>
          <a:p>
            <a:pPr marL="155614" indent="-155614" eaLnBrk="1" hangingPunct="1">
              <a:spcBef>
                <a:spcPts val="38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cs typeface="Times" pitchFamily="18" charset="0"/>
                <a:sym typeface="Times" pitchFamily="18" charset="0"/>
              </a:rPr>
              <a:t>Regions “4</a:t>
            </a:r>
            <a:r>
              <a:rPr lang="en-US" sz="1100" baseline="30000" dirty="0">
                <a:solidFill>
                  <a:srgbClr val="000000"/>
                </a:solidFill>
                <a:cs typeface="Times" pitchFamily="18" charset="0"/>
                <a:sym typeface="Times" pitchFamily="18" charset="0"/>
              </a:rPr>
              <a:t>th</a:t>
            </a:r>
            <a:r>
              <a:rPr lang="en-US" sz="1100" dirty="0">
                <a:solidFill>
                  <a:srgbClr val="000000"/>
                </a:solidFill>
                <a:cs typeface="Times" pitchFamily="18" charset="0"/>
                <a:sym typeface="Times" pitchFamily="18" charset="0"/>
              </a:rPr>
              <a:t> airport” – serves more people on a daily basis than BWI, Reagan, or Dulles</a:t>
            </a:r>
          </a:p>
          <a:p>
            <a:pPr marL="155614" indent="-155614" eaLnBrk="1" hangingPunct="1">
              <a:spcBef>
                <a:spcPts val="38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cs typeface="Times" pitchFamily="18" charset="0"/>
                <a:sym typeface="Times" pitchFamily="18" charset="0"/>
              </a:rPr>
              <a:t>Majestic Location on Capitol Hill </a:t>
            </a:r>
          </a:p>
          <a:p>
            <a:pPr eaLnBrk="1" hangingPunct="1">
              <a:spcBef>
                <a:spcPts val="404"/>
              </a:spcBef>
            </a:pPr>
            <a:endParaRPr lang="en-US" dirty="0" smtClean="0">
              <a:solidFill>
                <a:srgbClr val="000000"/>
              </a:solidFill>
              <a:latin typeface="Times" pitchFamily="18" charset="0"/>
              <a:cs typeface="Times" pitchFamily="18" charset="0"/>
              <a:sym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ts val="386"/>
              </a:spcBef>
            </a:pPr>
            <a:r>
              <a:rPr lang="en-US" sz="1100" b="1" dirty="0">
                <a:solidFill>
                  <a:srgbClr val="000000"/>
                </a:solidFill>
                <a:cs typeface="Times New Roman" panose="02020603050405020304" pitchFamily="18" charset="0"/>
                <a:sym typeface="Times" pitchFamily="18" charset="0"/>
              </a:rPr>
              <a:t>Introduction to USRC</a:t>
            </a:r>
            <a:br>
              <a:rPr lang="en-US" sz="1100" b="1" dirty="0">
                <a:solidFill>
                  <a:srgbClr val="000000"/>
                </a:solidFill>
                <a:cs typeface="Times New Roman" panose="02020603050405020304" pitchFamily="18" charset="0"/>
                <a:sym typeface="Times" pitchFamily="18" charset="0"/>
              </a:rPr>
            </a:br>
            <a:endParaRPr lang="en-US" sz="1100" b="1" dirty="0">
              <a:solidFill>
                <a:srgbClr val="000000"/>
              </a:solidFill>
              <a:cs typeface="Times New Roman" panose="02020603050405020304" pitchFamily="18" charset="0"/>
              <a:sym typeface="Times" pitchFamily="18" charset="0"/>
            </a:endParaRPr>
          </a:p>
          <a:p>
            <a:pPr marL="155614" indent="-155614" eaLnBrk="1" hangingPunct="1">
              <a:spcBef>
                <a:spcPts val="38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cs typeface="Times New Roman" panose="02020603050405020304" pitchFamily="18" charset="0"/>
                <a:sym typeface="Times" pitchFamily="18" charset="0"/>
              </a:rPr>
              <a:t>A 501 c3 Non-Profit in DC</a:t>
            </a:r>
          </a:p>
          <a:p>
            <a:pPr marL="155614" indent="-155614" eaLnBrk="1" hangingPunct="1">
              <a:spcBef>
                <a:spcPts val="38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cs typeface="Times New Roman" panose="02020603050405020304" pitchFamily="18" charset="0"/>
                <a:sym typeface="Times" pitchFamily="18" charset="0"/>
              </a:rPr>
              <a:t>Board of Directors </a:t>
            </a:r>
          </a:p>
          <a:p>
            <a:pPr marL="155614" indent="-155614" eaLnBrk="1" hangingPunct="1">
              <a:spcBef>
                <a:spcPts val="38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cs typeface="Times New Roman" panose="02020603050405020304" pitchFamily="18" charset="0"/>
                <a:sym typeface="Times" pitchFamily="18" charset="0"/>
              </a:rPr>
              <a:t>Stewards of the station – Protecting it’s history while developing it’s future. </a:t>
            </a:r>
          </a:p>
          <a:p>
            <a:pPr marL="155614" indent="-155614" eaLnBrk="1" hangingPunct="1">
              <a:spcBef>
                <a:spcPts val="38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cs typeface="Times New Roman" panose="02020603050405020304" pitchFamily="18" charset="0"/>
                <a:sym typeface="Times" pitchFamily="18" charset="0"/>
              </a:rPr>
              <a:t>Honoring the historic monument, ensure it’s continued function as a transportation center and commercial complex. </a:t>
            </a:r>
          </a:p>
          <a:p>
            <a:pPr defTabSz="829940" eaLnBrk="1" hangingPunct="1">
              <a:spcBef>
                <a:spcPts val="386"/>
              </a:spcBef>
              <a:defRPr/>
            </a:pPr>
            <a:r>
              <a:rPr lang="en-US" sz="1100" dirty="0">
                <a:cs typeface="Times New Roman" panose="02020603050405020304" pitchFamily="18" charset="0"/>
              </a:rPr>
              <a:t> </a:t>
            </a:r>
          </a:p>
          <a:p>
            <a:pPr defTabSz="864797" eaLnBrk="1" hangingPunct="1">
              <a:spcBef>
                <a:spcPts val="402"/>
              </a:spcBef>
              <a:defRPr/>
            </a:pPr>
            <a:r>
              <a:rPr lang="en-US" sz="1100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734" y="8761299"/>
            <a:ext cx="3038145" cy="460559"/>
          </a:xfrm>
          <a:prstGeom prst="rect">
            <a:avLst/>
          </a:prstGeom>
        </p:spPr>
        <p:txBody>
          <a:bodyPr lIns="86454" tIns="43229" rIns="86454" bIns="43229"/>
          <a:lstStyle/>
          <a:p>
            <a:fld id="{FB65570C-DB05-4E26-8C66-2068B3587C9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ts val="408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 pitchFamily="18" charset="0"/>
                <a:cs typeface="Times" pitchFamily="18" charset="0"/>
                <a:sym typeface="Times" pitchFamily="18" charset="0"/>
              </a:rPr>
              <a:t>Lots of players involved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ts val="386"/>
              </a:spcBef>
            </a:pPr>
            <a:r>
              <a:rPr lang="en-US" sz="1100" b="1" dirty="0">
                <a:solidFill>
                  <a:srgbClr val="000000"/>
                </a:solidFill>
                <a:cs typeface="Times New Roman" panose="02020603050405020304" pitchFamily="18" charset="0"/>
                <a:sym typeface="Times" pitchFamily="18" charset="0"/>
              </a:rPr>
              <a:t>The Station’s reached it’s peak in the 1940’s.</a:t>
            </a:r>
            <a:br>
              <a:rPr lang="en-US" sz="1100" b="1" dirty="0">
                <a:solidFill>
                  <a:srgbClr val="000000"/>
                </a:solidFill>
                <a:cs typeface="Times New Roman" panose="02020603050405020304" pitchFamily="18" charset="0"/>
                <a:sym typeface="Times" pitchFamily="18" charset="0"/>
              </a:rPr>
            </a:br>
            <a:endParaRPr lang="en-US" sz="1100" b="1" dirty="0">
              <a:solidFill>
                <a:srgbClr val="000000"/>
              </a:solidFill>
              <a:cs typeface="Times New Roman" panose="02020603050405020304" pitchFamily="18" charset="0"/>
              <a:sym typeface="Times" pitchFamily="18" charset="0"/>
            </a:endParaRPr>
          </a:p>
          <a:p>
            <a:pPr marL="155614" indent="-155614" eaLnBrk="1" hangingPunct="1">
              <a:spcBef>
                <a:spcPts val="38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cs typeface="Times New Roman" panose="02020603050405020304" pitchFamily="18" charset="0"/>
                <a:sym typeface="Times" pitchFamily="18" charset="0"/>
              </a:rPr>
              <a:t>Passengers waiting in the Main Hall</a:t>
            </a:r>
          </a:p>
          <a:p>
            <a:pPr marL="155614" indent="-155614" eaLnBrk="1" hangingPunct="1">
              <a:spcBef>
                <a:spcPts val="38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cs typeface="Times New Roman" panose="02020603050405020304" pitchFamily="18" charset="0"/>
                <a:sym typeface="Times" pitchFamily="18" charset="0"/>
              </a:rPr>
              <a:t>Streetcars bring passengers to the Station </a:t>
            </a:r>
          </a:p>
          <a:p>
            <a:pPr marL="155614" indent="-155614" eaLnBrk="1" hangingPunct="1">
              <a:spcBef>
                <a:spcPts val="38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cs typeface="Times New Roman" panose="02020603050405020304" pitchFamily="18" charset="0"/>
                <a:sym typeface="Times" pitchFamily="18" charset="0"/>
              </a:rPr>
              <a:t>World War II brought an influx of users to the Station, serving over 300 trains per day</a:t>
            </a:r>
          </a:p>
          <a:p>
            <a:pPr marL="155614" indent="-155614" eaLnBrk="1" hangingPunct="1">
              <a:spcBef>
                <a:spcPts val="38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cs typeface="Times New Roman" panose="02020603050405020304" pitchFamily="18" charset="0"/>
                <a:sym typeface="Times" pitchFamily="18" charset="0"/>
              </a:rPr>
              <a:t>Today the Station serves closer to 200 trains per day.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709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ts val="406"/>
              </a:spcBef>
            </a:pPr>
            <a:r>
              <a:rPr lang="en-US" sz="11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Times" pitchFamily="18" charset="0"/>
              </a:rPr>
              <a:t>What is Available at Union Station Today? </a:t>
            </a:r>
            <a:br>
              <a:rPr lang="en-US" sz="11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Times" pitchFamily="18" charset="0"/>
              </a:rPr>
            </a:br>
            <a:endParaRPr lang="en-US" sz="1100" b="1" dirty="0">
              <a:solidFill>
                <a:srgbClr val="000000"/>
              </a:solidFill>
              <a:latin typeface="+mn-lt"/>
              <a:cs typeface="Times New Roman" panose="02020603050405020304" pitchFamily="18" charset="0"/>
              <a:sym typeface="Times" pitchFamily="18" charset="0"/>
            </a:endParaRPr>
          </a:p>
          <a:p>
            <a:pPr marL="163702" indent="-163702" eaLnBrk="1" hangingPunct="1">
              <a:spcBef>
                <a:spcPts val="40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Times" pitchFamily="18" charset="0"/>
              </a:rPr>
              <a:t>Hub of Regional, City and Neighborhood transportation </a:t>
            </a:r>
          </a:p>
          <a:p>
            <a:pPr marL="163702" indent="-163702" eaLnBrk="1" hangingPunct="1">
              <a:spcBef>
                <a:spcPts val="40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Times" pitchFamily="18" charset="0"/>
              </a:rPr>
              <a:t>#2 Amtrak Station in the country </a:t>
            </a:r>
          </a:p>
          <a:p>
            <a:pPr marL="163702" indent="-163702" eaLnBrk="1" hangingPunct="1">
              <a:spcBef>
                <a:spcPts val="40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Times" pitchFamily="18" charset="0"/>
              </a:rPr>
              <a:t>#1 Metro Station for WMATA (68,000 passengers/day)</a:t>
            </a:r>
          </a:p>
          <a:p>
            <a:pPr marL="163702" indent="-163702" eaLnBrk="1" hangingPunct="1">
              <a:spcBef>
                <a:spcPts val="406"/>
              </a:spcBef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  <a:sym typeface="Times" pitchFamily="18" charset="0"/>
              </a:rPr>
              <a:t>#1 MARC Station</a:t>
            </a:r>
          </a:p>
          <a:p>
            <a:pPr marL="163702" indent="-163702" defTabSz="873077" eaLnBrk="1" hangingPunct="1">
              <a:spcBef>
                <a:spcPts val="406"/>
              </a:spcBef>
              <a:buFontTx/>
              <a:buChar char="-"/>
            </a:pPr>
            <a:r>
              <a:rPr lang="en-US" sz="1100" dirty="0">
                <a:latin typeface="+mn-lt"/>
                <a:cs typeface="Times New Roman" panose="02020603050405020304" pitchFamily="18" charset="0"/>
                <a:sym typeface="Times" pitchFamily="18" charset="0"/>
              </a:rPr>
              <a:t>Station handles 32 million visitors as compared to: </a:t>
            </a:r>
            <a:r>
              <a:rPr lang="en-US" sz="1100" dirty="0">
                <a:latin typeface="+mn-lt"/>
                <a:cs typeface="Times New Roman" panose="02020603050405020304" pitchFamily="18" charset="0"/>
              </a:rPr>
              <a:t>BWI – 22 million, Dulles – 23 million, Reagan– 19 million</a:t>
            </a:r>
          </a:p>
          <a:p>
            <a:pPr marL="163702" indent="-163702" defTabSz="873077" eaLnBrk="1" hangingPunct="1">
              <a:spcBef>
                <a:spcPts val="406"/>
              </a:spcBef>
              <a:buFontTx/>
              <a:buChar char="-"/>
            </a:pPr>
            <a:r>
              <a:rPr lang="en-US" sz="1100" dirty="0">
                <a:latin typeface="+mn-lt"/>
                <a:cs typeface="Times New Roman" panose="02020603050405020304" pitchFamily="18" charset="0"/>
              </a:rPr>
              <a:t>7 modes of transportation available, with over 30 transportation providers to choose from</a:t>
            </a:r>
          </a:p>
          <a:p>
            <a:pPr eaLnBrk="1" hangingPunct="1">
              <a:spcBef>
                <a:spcPts val="406"/>
              </a:spcBef>
            </a:pPr>
            <a:endParaRPr lang="en-US" dirty="0" smtClean="0">
              <a:solidFill>
                <a:srgbClr val="000000"/>
              </a:solidFill>
              <a:latin typeface="+mn-lt"/>
              <a:cs typeface="Times" pitchFamily="18" charset="0"/>
              <a:sym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551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0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05400"/>
            <a:ext cx="7010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096000"/>
            <a:ext cx="6324600" cy="762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43600" y="5105400"/>
            <a:ext cx="1752600" cy="1752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105400"/>
            <a:ext cx="5105400" cy="1752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09BD8-B2A3-4E8B-B800-3252762F8E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310CB-73CB-41AF-B300-F596282C60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E761F-9646-4484-9196-1E4D910E83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4050"/>
            <a:ext cx="4038600" cy="4933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4050"/>
            <a:ext cx="4038600" cy="4933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ED96C-482E-4489-9B36-F24D3AFAA6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8F7AE-B4EB-4259-B1CD-187F45F8D2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E08F6-AB24-4697-B3B6-E066541D52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F997D-F0D9-44A9-BC8A-3F1F7B6E39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676CA-C1C2-4E9B-A789-E53A316764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05400"/>
            <a:ext cx="7010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096000"/>
            <a:ext cx="6324600" cy="76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B0D79-376F-4004-A967-DB96318545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3DBDD-7FAB-450E-8423-794CBCC2F9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6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6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30D76-F3A8-47D7-BD85-1D3D6900F2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036638"/>
            <a:ext cx="8229600" cy="5821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3C14E-0D22-4B86-9876-1941B70336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45535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41024" y="6614516"/>
            <a:ext cx="3200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A7A6843-955E-41F8-A421-0E993EA31D35}" type="slidenum">
              <a:rPr lang="en-US" sz="1300" smtClean="0">
                <a:solidFill>
                  <a:schemeClr val="bg1"/>
                </a:solidFill>
              </a:rPr>
              <a:t>‹#›</a:t>
            </a:fld>
            <a:endParaRPr lang="en-US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7573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05400"/>
            <a:ext cx="7010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6096000"/>
            <a:ext cx="3086100" cy="76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6096000"/>
            <a:ext cx="3086100" cy="76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05400"/>
            <a:ext cx="7010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>
              <a:sym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+mj-lt"/>
          <a:ea typeface="+mj-ea"/>
          <a:cs typeface="+mj-cs"/>
          <a:sym typeface="Times New Roman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 Bold" charset="0"/>
          <a:sym typeface="Times New Roman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 Bold" charset="0"/>
          <a:sym typeface="Times New Roman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 Bold" charset="0"/>
          <a:sym typeface="Times New Roman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 Bold" charset="0"/>
          <a:sym typeface="Times New Roman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 Bold" charset="0"/>
          <a:sym typeface="Times New Roman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 Bold" charset="0"/>
          <a:sym typeface="Times New Roman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 Bold" charset="0"/>
          <a:sym typeface="Times New Roman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Times New Roman Bold" charset="0"/>
          <a:sym typeface="Times New Roman Bold" charset="0"/>
        </a:defRPr>
      </a:lvl9pPr>
    </p:titleStyle>
    <p:bodyStyle>
      <a:lvl1pPr marL="342900" indent="-342900" algn="r" rtl="0" eaLnBrk="0" fontAlgn="base" hangingPunct="0">
        <a:spcBef>
          <a:spcPts val="600"/>
        </a:spcBef>
        <a:spcAft>
          <a:spcPct val="0"/>
        </a:spcAft>
        <a:defRPr sz="2400">
          <a:solidFill>
            <a:srgbClr val="878787"/>
          </a:solidFill>
          <a:latin typeface="+mn-lt"/>
          <a:ea typeface="+mn-ea"/>
          <a:cs typeface="+mn-cs"/>
          <a:sym typeface="Arial" pitchFamily="34" charset="0"/>
        </a:defRPr>
      </a:lvl1pPr>
      <a:lvl2pPr marL="419100" indent="381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Lucida Grande"/>
          <a:sym typeface="Lucida Grande"/>
        </a:defRPr>
      </a:lvl2pPr>
      <a:lvl3pPr marL="876300" indent="38100" algn="ctr" rtl="0" eaLnBrk="0" fontAlgn="base" hangingPunct="0">
        <a:spcBef>
          <a:spcPts val="600"/>
        </a:spcBef>
        <a:spcAft>
          <a:spcPct val="0"/>
        </a:spcAft>
        <a:defRPr sz="2400">
          <a:solidFill>
            <a:srgbClr val="878787"/>
          </a:solidFill>
          <a:latin typeface="Lucida Grande"/>
          <a:sym typeface="Lucida Grande"/>
        </a:defRPr>
      </a:lvl3pPr>
      <a:lvl4pPr marL="13335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Lucida Grande"/>
          <a:sym typeface="Lucida Grande"/>
        </a:defRPr>
      </a:lvl4pPr>
      <a:lvl5pPr marL="17907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Lucida Grande"/>
          <a:sym typeface="Lucida Grande"/>
        </a:defRPr>
      </a:lvl5pPr>
      <a:lvl6pPr marL="22479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Lucida Grande"/>
          <a:sym typeface="Lucida Grande"/>
        </a:defRPr>
      </a:lvl6pPr>
      <a:lvl7pPr marL="27051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Lucida Grande"/>
          <a:sym typeface="Lucida Grande"/>
        </a:defRPr>
      </a:lvl7pPr>
      <a:lvl8pPr marL="31623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Lucida Grande"/>
          <a:sym typeface="Lucida Grande"/>
        </a:defRPr>
      </a:lvl8pPr>
      <a:lvl9pPr marL="36195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Lucida Grande"/>
          <a:sym typeface="Lucida Grande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789988" y="6608763"/>
            <a:ext cx="2492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rgbClr val="717074"/>
                </a:solidFill>
                <a:latin typeface="Lucida Grande"/>
                <a:sym typeface="Lucida Grande"/>
              </a:defRPr>
            </a:lvl1pPr>
          </a:lstStyle>
          <a:p>
            <a:pPr>
              <a:defRPr/>
            </a:pPr>
            <a:fld id="{0B4008B7-4FBA-47CB-A009-4877B846BF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36638"/>
            <a:ext cx="8229600" cy="877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24050"/>
            <a:ext cx="82296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smtClean="0">
                <a:sym typeface="Arial" pitchFamily="34" charset="0"/>
              </a:rPr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9C9995"/>
          </a:solidFill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9C9995"/>
          </a:solidFill>
          <a:latin typeface="Arial" pitchFamily="34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9C9995"/>
          </a:solidFill>
          <a:latin typeface="Arial" pitchFamily="34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9C9995"/>
          </a:solidFill>
          <a:latin typeface="Arial" pitchFamily="34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9C9995"/>
          </a:solidFill>
          <a:latin typeface="Arial" pitchFamily="34" charset="0"/>
          <a:sym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9C9995"/>
          </a:solidFill>
          <a:latin typeface="Arial" pitchFamily="34" charset="0"/>
          <a:sym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9C9995"/>
          </a:solidFill>
          <a:latin typeface="Arial" pitchFamily="34" charset="0"/>
          <a:sym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9C9995"/>
          </a:solidFill>
          <a:latin typeface="Arial" pitchFamily="34" charset="0"/>
          <a:sym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9C9995"/>
          </a:solidFill>
          <a:latin typeface="Arial" pitchFamily="34" charset="0"/>
          <a:sym typeface="Arial" pitchFamily="34" charset="0"/>
        </a:defRPr>
      </a:lvl9pPr>
    </p:titleStyle>
    <p:bodyStyle>
      <a:lvl1pPr marL="280988" indent="-280988" algn="l" rtl="0" eaLnBrk="0" fontAlgn="base" hangingPunct="0">
        <a:spcBef>
          <a:spcPts val="900"/>
        </a:spcBef>
        <a:spcAft>
          <a:spcPct val="0"/>
        </a:spcAft>
        <a:buClr>
          <a:srgbClr val="717074"/>
        </a:buClr>
        <a:buSzPct val="100000"/>
        <a:buFont typeface="Arial" pitchFamily="34" charset="0"/>
        <a:buChar char="+"/>
        <a:defRPr sz="2400">
          <a:solidFill>
            <a:srgbClr val="717074"/>
          </a:solidFill>
          <a:latin typeface="+mn-lt"/>
          <a:ea typeface="+mn-ea"/>
          <a:cs typeface="+mn-cs"/>
          <a:sym typeface="Arial" pitchFamily="34" charset="0"/>
        </a:defRPr>
      </a:lvl1pPr>
      <a:lvl2pPr marL="536575" indent="-282575" algn="l" rtl="0" eaLnBrk="0" fontAlgn="base" hangingPunct="0">
        <a:spcBef>
          <a:spcPts val="900"/>
        </a:spcBef>
        <a:spcAft>
          <a:spcPct val="0"/>
        </a:spcAft>
        <a:buClr>
          <a:srgbClr val="717074"/>
        </a:buClr>
        <a:buSzPct val="100000"/>
        <a:buFont typeface="Wingdings" pitchFamily="2" charset="2"/>
        <a:buChar char="§"/>
        <a:defRPr sz="2000">
          <a:solidFill>
            <a:srgbClr val="717074"/>
          </a:solidFill>
          <a:latin typeface="+mn-lt"/>
          <a:sym typeface="Arial" pitchFamily="34" charset="0"/>
        </a:defRPr>
      </a:lvl2pPr>
      <a:lvl3pPr marL="817563" indent="-280988" algn="l" rtl="0" eaLnBrk="0" fontAlgn="base" hangingPunct="0">
        <a:spcBef>
          <a:spcPts val="900"/>
        </a:spcBef>
        <a:spcAft>
          <a:spcPct val="0"/>
        </a:spcAft>
        <a:buClr>
          <a:srgbClr val="717074"/>
        </a:buClr>
        <a:buSzPct val="100000"/>
        <a:buFont typeface="Wingdings" pitchFamily="2" charset="2"/>
        <a:buChar char="§"/>
        <a:defRPr>
          <a:solidFill>
            <a:srgbClr val="717074"/>
          </a:solidFill>
          <a:latin typeface="+mn-lt"/>
          <a:sym typeface="Arial" pitchFamily="34" charset="0"/>
        </a:defRPr>
      </a:lvl3pPr>
      <a:lvl4pPr marL="817563" indent="-280988" algn="l" rtl="0" eaLnBrk="0" fontAlgn="base" hangingPunct="0">
        <a:spcBef>
          <a:spcPts val="900"/>
        </a:spcBef>
        <a:spcAft>
          <a:spcPct val="0"/>
        </a:spcAft>
        <a:buClr>
          <a:srgbClr val="717074"/>
        </a:buClr>
        <a:buSzPct val="100000"/>
        <a:buFont typeface="Wingdings" pitchFamily="2" charset="2"/>
        <a:buChar char="§"/>
        <a:defRPr>
          <a:solidFill>
            <a:srgbClr val="717074"/>
          </a:solidFill>
          <a:latin typeface="+mn-lt"/>
          <a:sym typeface="Arial" pitchFamily="34" charset="0"/>
        </a:defRPr>
      </a:lvl4pPr>
      <a:lvl5pPr marL="817563" indent="-280988" algn="l" rtl="0" eaLnBrk="0" fontAlgn="base" hangingPunct="0">
        <a:spcBef>
          <a:spcPts val="900"/>
        </a:spcBef>
        <a:spcAft>
          <a:spcPct val="0"/>
        </a:spcAft>
        <a:buClr>
          <a:srgbClr val="717074"/>
        </a:buClr>
        <a:buSzPct val="100000"/>
        <a:buFont typeface="Wingdings" pitchFamily="2" charset="2"/>
        <a:buChar char="§"/>
        <a:defRPr>
          <a:solidFill>
            <a:srgbClr val="717074"/>
          </a:solidFill>
          <a:latin typeface="+mn-lt"/>
          <a:sym typeface="Arial" pitchFamily="34" charset="0"/>
        </a:defRPr>
      </a:lvl5pPr>
      <a:lvl6pPr marL="1274763" indent="-280988" algn="l" rtl="0" fontAlgn="base">
        <a:spcBef>
          <a:spcPts val="900"/>
        </a:spcBef>
        <a:spcAft>
          <a:spcPct val="0"/>
        </a:spcAft>
        <a:buClr>
          <a:srgbClr val="717074"/>
        </a:buClr>
        <a:buSzPct val="100000"/>
        <a:buFont typeface="Wingdings" pitchFamily="2" charset="2"/>
        <a:buChar char="§"/>
        <a:defRPr>
          <a:solidFill>
            <a:srgbClr val="717074"/>
          </a:solidFill>
          <a:latin typeface="+mn-lt"/>
          <a:sym typeface="Arial" pitchFamily="34" charset="0"/>
        </a:defRPr>
      </a:lvl6pPr>
      <a:lvl7pPr marL="1731963" indent="-280988" algn="l" rtl="0" fontAlgn="base">
        <a:spcBef>
          <a:spcPts val="900"/>
        </a:spcBef>
        <a:spcAft>
          <a:spcPct val="0"/>
        </a:spcAft>
        <a:buClr>
          <a:srgbClr val="717074"/>
        </a:buClr>
        <a:buSzPct val="100000"/>
        <a:buFont typeface="Wingdings" pitchFamily="2" charset="2"/>
        <a:buChar char="§"/>
        <a:defRPr>
          <a:solidFill>
            <a:srgbClr val="717074"/>
          </a:solidFill>
          <a:latin typeface="+mn-lt"/>
          <a:sym typeface="Arial" pitchFamily="34" charset="0"/>
        </a:defRPr>
      </a:lvl7pPr>
      <a:lvl8pPr marL="2189163" indent="-280988" algn="l" rtl="0" fontAlgn="base">
        <a:spcBef>
          <a:spcPts val="900"/>
        </a:spcBef>
        <a:spcAft>
          <a:spcPct val="0"/>
        </a:spcAft>
        <a:buClr>
          <a:srgbClr val="717074"/>
        </a:buClr>
        <a:buSzPct val="100000"/>
        <a:buFont typeface="Wingdings" pitchFamily="2" charset="2"/>
        <a:buChar char="§"/>
        <a:defRPr>
          <a:solidFill>
            <a:srgbClr val="717074"/>
          </a:solidFill>
          <a:latin typeface="+mn-lt"/>
          <a:sym typeface="Arial" pitchFamily="34" charset="0"/>
        </a:defRPr>
      </a:lvl8pPr>
      <a:lvl9pPr marL="2646363" indent="-280988" algn="l" rtl="0" fontAlgn="base">
        <a:spcBef>
          <a:spcPts val="900"/>
        </a:spcBef>
        <a:spcAft>
          <a:spcPct val="0"/>
        </a:spcAft>
        <a:buClr>
          <a:srgbClr val="717074"/>
        </a:buClr>
        <a:buSzPct val="100000"/>
        <a:buFont typeface="Wingdings" pitchFamily="2" charset="2"/>
        <a:buChar char="§"/>
        <a:defRPr>
          <a:solidFill>
            <a:srgbClr val="717074"/>
          </a:solidFill>
          <a:latin typeface="+mn-lt"/>
          <a:sym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5723" y="7037252"/>
            <a:ext cx="28194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</a:rPr>
              <a:t/>
            </a:r>
            <a:b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</a:rPr>
            </a:br>
            <a:endParaRPr kumimoji="0" lang="en-US" sz="1600" b="0" i="1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>Washington </a:t>
            </a:r>
            <a:br>
              <a:rPr lang="en-US" sz="28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</a:br>
            <a:r>
              <a:rPr lang="en-US" sz="28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>Union Station’s </a:t>
            </a:r>
            <a:br>
              <a:rPr lang="en-US" sz="28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rPr>
              <a:t>nd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rPr>
              <a:t> Century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>
              <a:solidFill>
                <a:sysClr val="window" lastClr="FFFFFF"/>
              </a:solidFill>
              <a:latin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rPr>
              <a:t>2014 Annual</a:t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rPr>
              <a:t>Stakeholder Update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kern="0" noProof="0" dirty="0" smtClean="0">
                <a:solidFill>
                  <a:sysClr val="window" lastClr="FFFFFF"/>
                </a:solidFill>
              </a:rPr>
              <a:t/>
            </a:r>
            <a:br>
              <a:rPr lang="en-US" sz="4500" kern="0" noProof="0" dirty="0" smtClean="0">
                <a:solidFill>
                  <a:sysClr val="window" lastClr="FFFFFF"/>
                </a:solidFill>
              </a:rPr>
            </a:br>
            <a:endParaRPr kumimoji="0" lang="en-US" sz="45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</a:b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04800" y="0"/>
            <a:ext cx="2819400" cy="5638800"/>
          </a:xfrm>
          <a:prstGeom prst="rect">
            <a:avLst/>
          </a:prstGeom>
          <a:solidFill>
            <a:srgbClr val="004F6D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54424"/>
            <a:ext cx="281940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</a:rPr>
              <a:t/>
            </a:r>
            <a:b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</a:rPr>
            </a:br>
            <a:endParaRPr kumimoji="0" lang="en-US" sz="1600" b="0" i="1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>Washington </a:t>
            </a:r>
            <a:br>
              <a:rPr lang="en-US" sz="32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</a:br>
            <a:r>
              <a:rPr lang="en-US" sz="32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>Union Station’s </a:t>
            </a:r>
            <a:br>
              <a:rPr lang="en-US" sz="32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</a:b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  <a:r>
              <a:rPr kumimoji="0" lang="en-US" sz="3200" b="1" i="0" u="none" strike="noStrike" kern="0" cap="none" spc="0" normalizeH="0" baseline="30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rPr>
              <a:t>nd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rPr>
              <a:t> Century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/>
            </a:r>
            <a:br>
              <a:rPr lang="en-US" sz="28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</a:br>
            <a:r>
              <a:rPr lang="en-US" sz="28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/>
            </a:r>
            <a:br>
              <a:rPr lang="en-US" sz="28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</a:br>
            <a:r>
              <a:rPr lang="en-US" sz="28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/>
            </a:r>
            <a:br>
              <a:rPr lang="en-US" sz="28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</a:b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rPr>
              <a:t>Prepared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rPr>
              <a:t>for: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>Lambda Alpha International </a:t>
            </a:r>
            <a:endParaRPr lang="en-US" sz="1800" b="1" kern="0" dirty="0" smtClean="0">
              <a:solidFill>
                <a:sysClr val="window" lastClr="FFFFFF"/>
              </a:solidFill>
              <a:latin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>April 25</a:t>
            </a:r>
            <a:r>
              <a:rPr lang="en-US" sz="1800" b="1" kern="0" noProof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>, </a:t>
            </a:r>
            <a:r>
              <a:rPr lang="en-US" sz="1800" b="1" kern="0" dirty="0">
                <a:solidFill>
                  <a:sysClr val="window" lastClr="FFFFFF"/>
                </a:solidFill>
                <a:latin typeface="Calibri" panose="020F0502020204030204" pitchFamily="34" charset="0"/>
              </a:rPr>
              <a:t>2</a:t>
            </a:r>
            <a:r>
              <a:rPr lang="en-US" sz="1800" b="1" kern="0" noProof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>015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kern="0" noProof="0" dirty="0" smtClean="0">
                <a:solidFill>
                  <a:sysClr val="window" lastClr="FFFFFF"/>
                </a:solidFill>
              </a:rPr>
              <a:t/>
            </a:r>
            <a:br>
              <a:rPr lang="en-US" sz="4500" kern="0" noProof="0" dirty="0" smtClean="0">
                <a:solidFill>
                  <a:sysClr val="window" lastClr="FFFFFF"/>
                </a:solidFill>
              </a:rPr>
            </a:br>
            <a:endParaRPr kumimoji="0" lang="en-US" sz="45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</a:b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t="15101" r="8243" b="16756"/>
          <a:stretch/>
        </p:blipFill>
        <p:spPr>
          <a:xfrm>
            <a:off x="6872439" y="5914931"/>
            <a:ext cx="1722922" cy="5014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034348"/>
            <a:ext cx="2286000" cy="262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9" t="88092" r="18425" b="3053"/>
          <a:stretch/>
        </p:blipFill>
        <p:spPr>
          <a:xfrm>
            <a:off x="4270811" y="5791200"/>
            <a:ext cx="2396691" cy="74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38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J:\DEVELOPMENT\Project Burnham Place (USAR)\10  Marketing (38000)\Presentations &amp; Booklets\ULI 09-20-12 Presentation\SBA Renderings_Page_5.jpg"/>
          <p:cNvPicPr>
            <a:picLocks noChangeAspect="1" noChangeArrowheads="1"/>
          </p:cNvPicPr>
          <p:nvPr/>
        </p:nvPicPr>
        <p:blipFill rotWithShape="1">
          <a:blip r:embed="rId3" cstate="print"/>
          <a:srcRect l="1500" t="5059" r="1357" b="40571"/>
          <a:stretch/>
        </p:blipFill>
        <p:spPr bwMode="auto">
          <a:xfrm>
            <a:off x="0" y="3542168"/>
            <a:ext cx="9144000" cy="3023731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310CB-73CB-41AF-B300-F596282C604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2100" y="1295400"/>
            <a:ext cx="86391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eaLnBrk="0" hangingPunct="0">
              <a:spcBef>
                <a:spcPts val="600"/>
              </a:spcBef>
              <a:buSzPct val="99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sym typeface="Arial" pitchFamily="34" charset="0"/>
              </a:rPr>
              <a:t>Create a world-class intermodal transportation hub</a:t>
            </a:r>
            <a:endParaRPr lang="en-US" sz="2000" dirty="0">
              <a:latin typeface="Calibri" pitchFamily="34" charset="0"/>
              <a:sym typeface="Arial" pitchFamily="34" charset="0"/>
            </a:endParaRPr>
          </a:p>
          <a:p>
            <a:pPr marL="342900" indent="-342900" algn="l" eaLnBrk="0" hangingPunct="0">
              <a:spcBef>
                <a:spcPts val="600"/>
              </a:spcBef>
              <a:buSzPct val="99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sym typeface="Arial" pitchFamily="34" charset="0"/>
              </a:rPr>
              <a:t>Match the quality and vision of the original, iconic station </a:t>
            </a:r>
            <a:endParaRPr lang="en-US" sz="2000" dirty="0">
              <a:latin typeface="Calibri" pitchFamily="34" charset="0"/>
              <a:sym typeface="Arial" pitchFamily="34" charset="0"/>
            </a:endParaRPr>
          </a:p>
          <a:p>
            <a:pPr marL="342900" indent="-342900" algn="l" eaLnBrk="0" hangingPunct="0">
              <a:spcBef>
                <a:spcPts val="600"/>
              </a:spcBef>
              <a:buSzPct val="99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sym typeface="Arial" pitchFamily="34" charset="0"/>
              </a:rPr>
              <a:t>Provide a gateway worthy of the Nation’s Capital</a:t>
            </a:r>
          </a:p>
          <a:p>
            <a:pPr marL="342900" indent="-342900" algn="l" eaLnBrk="0" hangingPunct="0">
              <a:spcBef>
                <a:spcPts val="600"/>
              </a:spcBef>
              <a:buSzPct val="99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sym typeface="Arial" pitchFamily="34" charset="0"/>
              </a:rPr>
              <a:t>Create a new urban neighborhood in synergy with adjacent </a:t>
            </a:r>
            <a:br>
              <a:rPr lang="en-US" sz="2000" dirty="0" smtClean="0">
                <a:latin typeface="Calibri" pitchFamily="34" charset="0"/>
                <a:sym typeface="Arial" pitchFamily="34" charset="0"/>
              </a:rPr>
            </a:br>
            <a:r>
              <a:rPr lang="en-US" sz="2000" dirty="0" smtClean="0">
                <a:latin typeface="Calibri" pitchFamily="34" charset="0"/>
                <a:sym typeface="Arial" pitchFamily="34" charset="0"/>
              </a:rPr>
              <a:t>community improvement efforts</a:t>
            </a:r>
          </a:p>
          <a:p>
            <a:pPr marL="342900" indent="-342900" algn="l" eaLnBrk="0" hangingPunct="0">
              <a:spcBef>
                <a:spcPts val="600"/>
              </a:spcBef>
              <a:buSzPct val="99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sym typeface="Arial" pitchFamily="34" charset="0"/>
              </a:rPr>
              <a:t>Enhance regional connectivity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429000" y="146050"/>
            <a:ext cx="5514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Future Vision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49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310CB-73CB-41AF-B300-F596282C604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16164" y="1335087"/>
            <a:ext cx="8473824" cy="48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280988" indent="-280988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717074"/>
              </a:buClr>
              <a:buSzPct val="100000"/>
              <a:buFont typeface="Arial" pitchFamily="34" charset="0"/>
              <a:buChar char="+"/>
              <a:defRPr sz="2400">
                <a:solidFill>
                  <a:srgbClr val="717074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536575" indent="-282575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717074"/>
              </a:buClr>
              <a:buSzPct val="100000"/>
              <a:buFont typeface="Wingdings" pitchFamily="2" charset="2"/>
              <a:buChar char="§"/>
              <a:defRPr sz="2000">
                <a:solidFill>
                  <a:srgbClr val="717074"/>
                </a:solidFill>
                <a:latin typeface="+mn-lt"/>
                <a:sym typeface="Arial" pitchFamily="34" charset="0"/>
              </a:defRPr>
            </a:lvl2pPr>
            <a:lvl3pPr marL="817563" indent="-280988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717074"/>
              </a:buClr>
              <a:buSzPct val="100000"/>
              <a:buFont typeface="Wingdings" pitchFamily="2" charset="2"/>
              <a:buChar char="§"/>
              <a:defRPr>
                <a:solidFill>
                  <a:srgbClr val="717074"/>
                </a:solidFill>
                <a:latin typeface="+mn-lt"/>
                <a:sym typeface="Arial" pitchFamily="34" charset="0"/>
              </a:defRPr>
            </a:lvl3pPr>
            <a:lvl4pPr marL="817563" indent="-280988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717074"/>
              </a:buClr>
              <a:buSzPct val="100000"/>
              <a:buFont typeface="Wingdings" pitchFamily="2" charset="2"/>
              <a:buChar char="§"/>
              <a:defRPr>
                <a:solidFill>
                  <a:srgbClr val="717074"/>
                </a:solidFill>
                <a:latin typeface="+mn-lt"/>
                <a:sym typeface="Arial" pitchFamily="34" charset="0"/>
              </a:defRPr>
            </a:lvl4pPr>
            <a:lvl5pPr marL="817563" indent="-280988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717074"/>
              </a:buClr>
              <a:buSzPct val="100000"/>
              <a:buFont typeface="Wingdings" pitchFamily="2" charset="2"/>
              <a:buChar char="§"/>
              <a:defRPr>
                <a:solidFill>
                  <a:srgbClr val="717074"/>
                </a:solidFill>
                <a:latin typeface="+mn-lt"/>
                <a:sym typeface="Arial" pitchFamily="34" charset="0"/>
              </a:defRPr>
            </a:lvl5pPr>
            <a:lvl6pPr marL="1274763" indent="-280988" algn="l" rtl="0" fontAlgn="base">
              <a:spcBef>
                <a:spcPts val="900"/>
              </a:spcBef>
              <a:spcAft>
                <a:spcPct val="0"/>
              </a:spcAft>
              <a:buClr>
                <a:srgbClr val="717074"/>
              </a:buClr>
              <a:buSzPct val="100000"/>
              <a:buFont typeface="Wingdings" pitchFamily="2" charset="2"/>
              <a:buChar char="§"/>
              <a:defRPr>
                <a:solidFill>
                  <a:srgbClr val="717074"/>
                </a:solidFill>
                <a:latin typeface="+mn-lt"/>
                <a:sym typeface="Arial" pitchFamily="34" charset="0"/>
              </a:defRPr>
            </a:lvl6pPr>
            <a:lvl7pPr marL="1731963" indent="-280988" algn="l" rtl="0" fontAlgn="base">
              <a:spcBef>
                <a:spcPts val="900"/>
              </a:spcBef>
              <a:spcAft>
                <a:spcPct val="0"/>
              </a:spcAft>
              <a:buClr>
                <a:srgbClr val="717074"/>
              </a:buClr>
              <a:buSzPct val="100000"/>
              <a:buFont typeface="Wingdings" pitchFamily="2" charset="2"/>
              <a:buChar char="§"/>
              <a:defRPr>
                <a:solidFill>
                  <a:srgbClr val="717074"/>
                </a:solidFill>
                <a:latin typeface="+mn-lt"/>
                <a:sym typeface="Arial" pitchFamily="34" charset="0"/>
              </a:defRPr>
            </a:lvl7pPr>
            <a:lvl8pPr marL="2189163" indent="-280988" algn="l" rtl="0" fontAlgn="base">
              <a:spcBef>
                <a:spcPts val="900"/>
              </a:spcBef>
              <a:spcAft>
                <a:spcPct val="0"/>
              </a:spcAft>
              <a:buClr>
                <a:srgbClr val="717074"/>
              </a:buClr>
              <a:buSzPct val="100000"/>
              <a:buFont typeface="Wingdings" pitchFamily="2" charset="2"/>
              <a:buChar char="§"/>
              <a:defRPr>
                <a:solidFill>
                  <a:srgbClr val="717074"/>
                </a:solidFill>
                <a:latin typeface="+mn-lt"/>
                <a:sym typeface="Arial" pitchFamily="34" charset="0"/>
              </a:defRPr>
            </a:lvl8pPr>
            <a:lvl9pPr marL="2646363" indent="-280988" algn="l" rtl="0" fontAlgn="base">
              <a:spcBef>
                <a:spcPts val="900"/>
              </a:spcBef>
              <a:spcAft>
                <a:spcPct val="0"/>
              </a:spcAft>
              <a:buClr>
                <a:srgbClr val="717074"/>
              </a:buClr>
              <a:buSzPct val="100000"/>
              <a:buFont typeface="Wingdings" pitchFamily="2" charset="2"/>
              <a:buChar char="§"/>
              <a:defRPr>
                <a:solidFill>
                  <a:srgbClr val="717074"/>
                </a:solidFill>
                <a:latin typeface="+mn-lt"/>
                <a:sym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chemeClr val="tx1"/>
                </a:solidFill>
                <a:latin typeface="Calibri" pitchFamily="34" charset="0"/>
              </a:rPr>
              <a:t>Station expansion: 		</a:t>
            </a:r>
            <a:r>
              <a:rPr lang="en-US" sz="1800" kern="0" dirty="0" smtClean="0">
                <a:solidFill>
                  <a:schemeClr val="tx1"/>
                </a:solidFill>
                <a:latin typeface="Calibri" pitchFamily="34" charset="0"/>
              </a:rPr>
              <a:t>Approx. 750,000 SF; $7.0B cost</a:t>
            </a:r>
          </a:p>
          <a:p>
            <a:pPr eaLnBrk="1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chemeClr val="tx1"/>
                </a:solidFill>
                <a:latin typeface="Calibri" pitchFamily="34" charset="0"/>
              </a:rPr>
              <a:t>Burnham Place:			</a:t>
            </a:r>
            <a:r>
              <a:rPr lang="en-US" sz="1800" kern="0" dirty="0">
                <a:solidFill>
                  <a:schemeClr val="tx1"/>
                </a:solidFill>
                <a:latin typeface="Calibri" pitchFamily="34" charset="0"/>
              </a:rPr>
              <a:t>A</a:t>
            </a:r>
            <a:r>
              <a:rPr lang="en-US" sz="1800" kern="0" dirty="0" smtClean="0">
                <a:solidFill>
                  <a:schemeClr val="tx1"/>
                </a:solidFill>
                <a:latin typeface="Calibri" pitchFamily="34" charset="0"/>
              </a:rPr>
              <a:t>pprox. 3M SF; $1.5B cost </a:t>
            </a:r>
          </a:p>
          <a:p>
            <a:pPr eaLnBrk="1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chemeClr val="tx1"/>
                </a:solidFill>
                <a:latin typeface="Calibri" pitchFamily="34" charset="0"/>
              </a:rPr>
              <a:t>Rail ridership capacity increase: 	</a:t>
            </a:r>
            <a:r>
              <a:rPr lang="en-US" sz="1800" kern="0" dirty="0" smtClean="0">
                <a:solidFill>
                  <a:schemeClr val="tx1"/>
                </a:solidFill>
                <a:latin typeface="Calibri" pitchFamily="34" charset="0"/>
              </a:rPr>
              <a:t>3X</a:t>
            </a:r>
          </a:p>
          <a:p>
            <a:pPr eaLnBrk="1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chemeClr val="tx1"/>
                </a:solidFill>
                <a:latin typeface="Calibri" pitchFamily="34" charset="0"/>
              </a:rPr>
              <a:t>New station entrances:		</a:t>
            </a:r>
            <a:r>
              <a:rPr lang="en-US" sz="1800" kern="0" dirty="0">
                <a:solidFill>
                  <a:schemeClr val="tx1"/>
                </a:solidFill>
                <a:latin typeface="Calibri" pitchFamily="34" charset="0"/>
              </a:rPr>
              <a:t> Approx. 14</a:t>
            </a:r>
            <a:endParaRPr lang="en-US" sz="1800" kern="0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chemeClr val="tx1"/>
                </a:solidFill>
                <a:latin typeface="Calibri" pitchFamily="34" charset="0"/>
              </a:rPr>
              <a:t>New/Expanded concourses: 	</a:t>
            </a:r>
            <a:r>
              <a:rPr lang="en-US" sz="1800" kern="0" dirty="0">
                <a:solidFill>
                  <a:schemeClr val="tx1"/>
                </a:solidFill>
                <a:latin typeface="Calibri" pitchFamily="34" charset="0"/>
              </a:rPr>
              <a:t>5</a:t>
            </a:r>
            <a:endParaRPr lang="en-US" sz="1800" kern="0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chemeClr val="tx1"/>
                </a:solidFill>
                <a:latin typeface="Calibri" pitchFamily="34" charset="0"/>
              </a:rPr>
              <a:t>Economic Impact: 		</a:t>
            </a:r>
            <a:r>
              <a:rPr lang="en-US" sz="1800" kern="0" dirty="0" smtClean="0">
                <a:solidFill>
                  <a:schemeClr val="tx1"/>
                </a:solidFill>
                <a:latin typeface="Calibri" pitchFamily="34" charset="0"/>
              </a:rPr>
              <a:t>$15B (preliminary estimate)</a:t>
            </a:r>
            <a:endParaRPr lang="en-US" sz="1800" kern="0" dirty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chemeClr val="tx1"/>
                </a:solidFill>
                <a:latin typeface="Calibri" pitchFamily="34" charset="0"/>
              </a:rPr>
              <a:t>Intermodal Capacity:</a:t>
            </a:r>
            <a:r>
              <a:rPr lang="en-US" sz="1800" kern="0" dirty="0" smtClean="0">
                <a:solidFill>
                  <a:schemeClr val="tx1"/>
                </a:solidFill>
                <a:latin typeface="Calibri" pitchFamily="34" charset="0"/>
              </a:rPr>
              <a:t>		Integrated intercity and commuter rail, bus, 					taxi, streetcar, bicycle and parking</a:t>
            </a:r>
            <a:endParaRPr lang="en-US" sz="1600" kern="0" dirty="0" smtClean="0">
              <a:latin typeface="Calibri" pitchFamily="34" charset="0"/>
              <a:sym typeface="Gill Sans" charset="0"/>
            </a:endParaRPr>
          </a:p>
          <a:p>
            <a:pPr marL="182880" indent="-18288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500" kern="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6" b="24257"/>
          <a:stretch/>
        </p:blipFill>
        <p:spPr>
          <a:xfrm>
            <a:off x="-15372" y="4267200"/>
            <a:ext cx="9159372" cy="2341563"/>
          </a:xfrm>
          <a:prstGeom prst="rect">
            <a:avLst/>
          </a:prstGeom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429000" y="146050"/>
            <a:ext cx="5514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Project Quick Facts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50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85871"/>
            <a:ext cx="9144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Washington Union Station’s 2</a:t>
            </a:r>
            <a:r>
              <a:rPr lang="en-US" sz="35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nd</a:t>
            </a:r>
            <a:r>
              <a:rPr lang="en-US" sz="35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Century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Intermodal Transportation Hub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8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0" y="145995"/>
            <a:ext cx="551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Invaluable Infrastructure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2733"/>
            <a:ext cx="5638799" cy="4526387"/>
          </a:xfrm>
          <a:prstGeom prst="rect">
            <a:avLst/>
          </a:prstGeom>
        </p:spPr>
      </p:pic>
      <p:pic>
        <p:nvPicPr>
          <p:cNvPr id="4098" name="Picture 2" descr="J:\DEVELOPMENT\Project Burnham Place (USAR)\10  Marketing (38000)\Presentations &amp; Booklets\ULI 09-20-12 Presentation\DRAFT - boards - vertical - 30x40b_Page_2.jpg"/>
          <p:cNvPicPr>
            <a:picLocks noChangeAspect="1" noChangeArrowheads="1"/>
          </p:cNvPicPr>
          <p:nvPr/>
        </p:nvPicPr>
        <p:blipFill>
          <a:blip r:embed="rId4" cstate="print"/>
          <a:srcRect t="12209" b="13414"/>
          <a:stretch>
            <a:fillRect/>
          </a:stretch>
        </p:blipFill>
        <p:spPr bwMode="auto">
          <a:xfrm>
            <a:off x="5631939" y="1185432"/>
            <a:ext cx="3512062" cy="3538967"/>
          </a:xfrm>
          <a:prstGeom prst="rect">
            <a:avLst/>
          </a:prstGeom>
          <a:noFill/>
          <a:ln>
            <a:solidFill>
              <a:srgbClr val="9C9995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5699120"/>
            <a:ext cx="5638800" cy="854080"/>
          </a:xfrm>
          <a:prstGeom prst="rect">
            <a:avLst/>
          </a:prstGeom>
          <a:solidFill>
            <a:srgbClr val="004F6D"/>
          </a:solidFill>
        </p:spPr>
        <p:txBody>
          <a:bodyPr wrap="square">
            <a:spAutoFit/>
          </a:bodyPr>
          <a:lstStyle/>
          <a:p>
            <a:pPr eaLnBrk="0" hangingPunct="0">
              <a:spcAft>
                <a:spcPts val="1000"/>
              </a:spcAft>
              <a:buSzPct val="100000"/>
              <a:defRPr/>
            </a:pPr>
            <a:r>
              <a:rPr lang="en-US" sz="165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  <a:sym typeface="Arial" pitchFamily="34" charset="0"/>
              </a:rPr>
              <a:t>Southern anchor of the Northeast Corridor  carrying 230 Million riders annually, 8 commuter lines and connecting a $2.6 Trillion economy.</a:t>
            </a:r>
            <a:endParaRPr lang="en-US" sz="165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9238" y="4475237"/>
            <a:ext cx="3524763" cy="854080"/>
          </a:xfrm>
          <a:prstGeom prst="rect">
            <a:avLst/>
          </a:prstGeom>
          <a:solidFill>
            <a:srgbClr val="004F6D"/>
          </a:solidFill>
        </p:spPr>
        <p:txBody>
          <a:bodyPr wrap="square">
            <a:spAutoFit/>
          </a:bodyPr>
          <a:lstStyle/>
          <a:p>
            <a:pPr eaLnBrk="0" hangingPunct="0">
              <a:spcAft>
                <a:spcPts val="1000"/>
              </a:spcAft>
              <a:buSzPct val="100000"/>
              <a:defRPr/>
            </a:pPr>
            <a:r>
              <a:rPr lang="en-US" sz="165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  <a:sym typeface="Arial" pitchFamily="34" charset="0"/>
              </a:rPr>
              <a:t>The nexus of the Mid-Atlantic’s transportation network, connecting MD, VA and D.C.</a:t>
            </a:r>
            <a:endParaRPr lang="en-US" sz="165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145995"/>
            <a:ext cx="551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Why is this Project Critical?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49008050"/>
              </p:ext>
            </p:extLst>
          </p:nvPr>
        </p:nvGraphicFramePr>
        <p:xfrm>
          <a:off x="304800" y="825500"/>
          <a:ext cx="8458200" cy="588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82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C4CD6E32-616D-4DBE-B11E-033A09E83F5F}" type="slidenum">
              <a:rPr lang="en-US"/>
              <a:pPr/>
              <a:t>15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159828" y="2336800"/>
            <a:ext cx="6935350" cy="3886200"/>
            <a:chOff x="99108" y="1414220"/>
            <a:chExt cx="7719008" cy="4325317"/>
          </a:xfrm>
        </p:grpSpPr>
        <p:pic>
          <p:nvPicPr>
            <p:cNvPr id="2560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5638" r="25560"/>
            <a:stretch>
              <a:fillRect/>
            </a:stretch>
          </p:blipFill>
          <p:spPr bwMode="auto">
            <a:xfrm>
              <a:off x="107161" y="1414220"/>
              <a:ext cx="3764381" cy="3928050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</p:spPr>
        </p:pic>
        <p:pic>
          <p:nvPicPr>
            <p:cNvPr id="256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contrast="-10000"/>
            </a:blip>
            <a:srcRect l="21599" r="29601"/>
            <a:stretch>
              <a:fillRect/>
            </a:stretch>
          </p:blipFill>
          <p:spPr bwMode="auto">
            <a:xfrm>
              <a:off x="4093240" y="1414220"/>
              <a:ext cx="3724876" cy="3928050"/>
            </a:xfrm>
            <a:prstGeom prst="rect">
              <a:avLst/>
            </a:prstGeom>
            <a:noFill/>
            <a:ln w="12700">
              <a:solidFill>
                <a:srgbClr val="808080"/>
              </a:solidFill>
              <a:miter lim="800000"/>
              <a:headEnd/>
              <a:tailEnd/>
            </a:ln>
          </p:spPr>
        </p:pic>
        <p:sp>
          <p:nvSpPr>
            <p:cNvPr id="25605" name="Rectangle 5"/>
            <p:cNvSpPr>
              <a:spLocks/>
            </p:cNvSpPr>
            <p:nvPr/>
          </p:nvSpPr>
          <p:spPr bwMode="auto">
            <a:xfrm>
              <a:off x="99108" y="5383938"/>
              <a:ext cx="3543298" cy="35559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/>
            <a:lstStyle/>
            <a:p>
              <a:pPr algn="l">
                <a:defRPr/>
              </a:pPr>
              <a:r>
                <a:rPr lang="en-US" sz="1500" b="1" dirty="0">
                  <a:solidFill>
                    <a:schemeClr val="tx1"/>
                  </a:solidFill>
                  <a:latin typeface="Calibri" panose="020F0502020204030204" pitchFamily="34" charset="0"/>
                  <a:cs typeface="Arial" charset="0"/>
                  <a:sym typeface="Arial" charset="0"/>
                </a:rPr>
                <a:t>Washington</a:t>
              </a:r>
              <a:r>
                <a:rPr lang="en-US" sz="1500" b="1" dirty="0">
                  <a:solidFill>
                    <a:schemeClr val="tx1"/>
                  </a:solidFill>
                  <a:latin typeface="Calibri" panose="020F0502020204030204" pitchFamily="34" charset="0"/>
                  <a:cs typeface="Arial Bold" charset="0"/>
                  <a:sym typeface="Arial Bold" charset="0"/>
                </a:rPr>
                <a:t> </a:t>
              </a:r>
              <a:r>
                <a:rPr lang="en-US" sz="1500" b="1" dirty="0">
                  <a:solidFill>
                    <a:schemeClr val="tx1"/>
                  </a:solidFill>
                  <a:latin typeface="Calibri" panose="020F0502020204030204" pitchFamily="34" charset="0"/>
                  <a:cs typeface="Arial" charset="0"/>
                  <a:sym typeface="Arial" charset="0"/>
                </a:rPr>
                <a:t>Union Station</a:t>
              </a:r>
            </a:p>
            <a:p>
              <a:pPr algn="l">
                <a:defRPr/>
              </a:pPr>
              <a:r>
                <a:rPr lang="en-US" sz="1500" dirty="0">
                  <a:solidFill>
                    <a:schemeClr val="tx1"/>
                  </a:solidFill>
                  <a:latin typeface="Calibri" panose="020F0502020204030204" pitchFamily="34" charset="0"/>
                  <a:cs typeface="Arial" charset="0"/>
                  <a:sym typeface="Arial" charset="0"/>
                </a:rPr>
                <a:t>20 tracks | 57,000 daily passengers</a:t>
              </a:r>
            </a:p>
          </p:txBody>
        </p:sp>
        <p:sp>
          <p:nvSpPr>
            <p:cNvPr id="10" name="Rectangle 5"/>
            <p:cNvSpPr>
              <a:spLocks/>
            </p:cNvSpPr>
            <p:nvPr/>
          </p:nvSpPr>
          <p:spPr bwMode="auto">
            <a:xfrm>
              <a:off x="4151268" y="5383938"/>
              <a:ext cx="3543297" cy="35559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/>
            <a:lstStyle/>
            <a:p>
              <a:pPr algn="l">
                <a:defRPr/>
              </a:pPr>
              <a:r>
                <a:rPr lang="en-US" sz="1500" b="1" dirty="0">
                  <a:solidFill>
                    <a:schemeClr val="tx1"/>
                  </a:solidFill>
                  <a:latin typeface="Calibri" panose="020F0502020204030204" pitchFamily="34" charset="0"/>
                  <a:cs typeface="Arial" charset="0"/>
                  <a:sym typeface="Arial" charset="0"/>
                </a:rPr>
                <a:t>St. </a:t>
              </a:r>
              <a:r>
                <a:rPr lang="en-US" sz="15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Arial" charset="0"/>
                  <a:sym typeface="Arial" charset="0"/>
                </a:rPr>
                <a:t>Pancras</a:t>
              </a:r>
              <a:r>
                <a:rPr lang="en-US" sz="1500" b="1" dirty="0">
                  <a:solidFill>
                    <a:schemeClr val="tx1"/>
                  </a:solidFill>
                  <a:latin typeface="Calibri" panose="020F0502020204030204" pitchFamily="34" charset="0"/>
                  <a:cs typeface="Arial" charset="0"/>
                  <a:sym typeface="Arial" charset="0"/>
                </a:rPr>
                <a:t> </a:t>
              </a:r>
              <a:r>
                <a:rPr lang="en-US" sz="15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Arial" charset="0"/>
                  <a:sym typeface="Arial" charset="0"/>
                </a:rPr>
                <a:t>Station, London</a:t>
              </a:r>
              <a:endParaRPr lang="en-US" sz="1500" b="1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  <a:sym typeface="Arial" charset="0"/>
              </a:endParaRPr>
            </a:p>
            <a:p>
              <a:pPr algn="l">
                <a:defRPr/>
              </a:pPr>
              <a:r>
                <a:rPr lang="en-US" sz="1500" dirty="0">
                  <a:solidFill>
                    <a:schemeClr val="tx1"/>
                  </a:solidFill>
                  <a:latin typeface="Calibri" panose="020F0502020204030204" pitchFamily="34" charset="0"/>
                  <a:cs typeface="Arial" charset="0"/>
                  <a:sym typeface="Arial" charset="0"/>
                </a:rPr>
                <a:t>15 tracks | 167,000 daily passengers</a:t>
              </a:r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66800" y="1282700"/>
            <a:ext cx="7028378" cy="863600"/>
          </a:xfrm>
          <a:prstGeom prst="rect">
            <a:avLst/>
          </a:prstGeom>
          <a:ln/>
        </p:spPr>
        <p:txBody>
          <a:bodyPr anchor="ctr"/>
          <a:lstStyle/>
          <a:p>
            <a:pPr algn="just">
              <a:defRPr/>
            </a:pPr>
            <a:r>
              <a:rPr lang="en-US" sz="1900" b="1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  <a:sym typeface="Arial" pitchFamily="34" charset="0"/>
              </a:rPr>
              <a:t>Optimize space for higher capacity </a:t>
            </a:r>
            <a:r>
              <a:rPr lang="en-US" sz="190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  <a:sym typeface="Arial" pitchFamily="34" charset="0"/>
              </a:rPr>
              <a:t>– Within the same footprint, stations around the world are accommodating 3 to 10 times the number of passengers (commuter and intercity rail</a:t>
            </a:r>
            <a:r>
              <a:rPr lang="en-US" sz="1900" dirty="0" smtClean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  <a:sym typeface="Arial" pitchFamily="34" charset="0"/>
              </a:rPr>
              <a:t>).</a:t>
            </a:r>
            <a:endParaRPr lang="en-US" sz="1900" dirty="0">
              <a:solidFill>
                <a:schemeClr val="tx1"/>
              </a:solidFill>
              <a:latin typeface="Calibri" pitchFamily="34" charset="0"/>
              <a:ea typeface="+mj-ea"/>
              <a:cs typeface="+mj-cs"/>
              <a:sym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0" y="145995"/>
            <a:ext cx="551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Optimizing Rail Operations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413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609BD8-B2A3-4E8B-B800-3252762F8EE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5" descr="J:\DEVELOPMENT\Project Burnham Place (USAR)\10  Marketing (38000)\Presentations &amp; Booklets\DCPL Conference Oct 12 2012\Existing Track Layout.jpg"/>
          <p:cNvPicPr>
            <a:picLocks noChangeAspect="1" noChangeArrowheads="1"/>
          </p:cNvPicPr>
          <p:nvPr/>
        </p:nvPicPr>
        <p:blipFill>
          <a:blip r:embed="rId2" cstate="print"/>
          <a:srcRect l="5667" t="20901" b="25271"/>
          <a:stretch>
            <a:fillRect/>
          </a:stretch>
        </p:blipFill>
        <p:spPr bwMode="auto">
          <a:xfrm>
            <a:off x="53832" y="1624682"/>
            <a:ext cx="9023493" cy="38617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429000" y="145995"/>
            <a:ext cx="551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Existing Station Configuration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90800" y="2251073"/>
            <a:ext cx="2286000" cy="1304468"/>
          </a:xfrm>
          <a:prstGeom prst="rect">
            <a:avLst/>
          </a:prstGeom>
          <a:solidFill>
            <a:schemeClr val="accent5">
              <a:lumMod val="50000"/>
              <a:alpha val="45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EXISTING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PARKING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GARAGE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408680" y="1238100"/>
            <a:ext cx="1973320" cy="2572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5000"/>
              </a:spcBef>
            </a:pPr>
            <a:r>
              <a:rPr lang="en-US" altLang="en-US" sz="1600" i="1" dirty="0">
                <a:latin typeface="Calibri" panose="020F0502020204030204" pitchFamily="34" charset="0"/>
                <a:cs typeface="Arial" pitchFamily="34" charset="0"/>
              </a:rPr>
              <a:t>West Side Stub Tracks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5181600" y="1495350"/>
            <a:ext cx="1227080" cy="136487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4362432" y="4440710"/>
            <a:ext cx="1432708" cy="15919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795140" y="6032618"/>
            <a:ext cx="2443967" cy="2572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5000"/>
              </a:spcBef>
            </a:pPr>
            <a:r>
              <a:rPr lang="en-US" altLang="en-US" sz="1600" i="1" dirty="0">
                <a:latin typeface="Calibri" panose="020F0502020204030204" pitchFamily="34" charset="0"/>
                <a:cs typeface="Arial" pitchFamily="34" charset="0"/>
              </a:rPr>
              <a:t>East Side Run-Through Tracks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812978" y="6049630"/>
            <a:ext cx="1752600" cy="2572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5000"/>
              </a:spcBef>
            </a:pPr>
            <a:r>
              <a:rPr lang="en-US" altLang="en-US" sz="1600" i="1" dirty="0">
                <a:latin typeface="Calibri" panose="020F0502020204030204" pitchFamily="34" charset="0"/>
                <a:cs typeface="Arial" pitchFamily="34" charset="0"/>
              </a:rPr>
              <a:t>Main Concourse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2286000" y="4724400"/>
            <a:ext cx="762000" cy="132523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710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9pPr>
          </a:lstStyle>
          <a:p>
            <a:pPr eaLnBrk="1" hangingPunct="1"/>
            <a:fld id="{647A63D9-A187-49E7-B2DF-8201985D764E}" type="slidenum">
              <a:rPr lang="en-US" sz="1000">
                <a:solidFill>
                  <a:srgbClr val="717074"/>
                </a:solidFill>
                <a:latin typeface="Lucida Grande"/>
                <a:sym typeface="Lucida Grande"/>
              </a:rPr>
              <a:pPr eaLnBrk="1" hangingPunct="1"/>
              <a:t>17</a:t>
            </a:fld>
            <a:endParaRPr lang="en-US" sz="1000" dirty="0">
              <a:solidFill>
                <a:srgbClr val="717074"/>
              </a:solidFill>
              <a:latin typeface="Lucida Grande"/>
              <a:sym typeface="Lucida Grande"/>
            </a:endParaRPr>
          </a:p>
        </p:txBody>
      </p:sp>
      <p:pic>
        <p:nvPicPr>
          <p:cNvPr id="21509" name="Picture 3" descr="concou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1225873"/>
            <a:ext cx="8585199" cy="52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29000" y="145995"/>
            <a:ext cx="551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4F6D"/>
                </a:solidFill>
              </a:rPr>
              <a:t> </a:t>
            </a:r>
            <a:endParaRPr lang="en-US" sz="3200" b="1" dirty="0">
              <a:solidFill>
                <a:srgbClr val="004F6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145995"/>
            <a:ext cx="589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Unlocking Capacity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28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9pPr>
          </a:lstStyle>
          <a:p>
            <a:pPr eaLnBrk="1" hangingPunct="1"/>
            <a:fld id="{C01B63DB-4F87-4137-9DEB-326A629D3BBC}" type="slidenum">
              <a:rPr lang="en-US" sz="1000">
                <a:solidFill>
                  <a:srgbClr val="717074"/>
                </a:solidFill>
                <a:latin typeface="Lucida Grande"/>
                <a:sym typeface="Lucida Grande"/>
              </a:rPr>
              <a:pPr eaLnBrk="1" hangingPunct="1"/>
              <a:t>18</a:t>
            </a:fld>
            <a:endParaRPr lang="en-US" sz="1000" dirty="0">
              <a:solidFill>
                <a:srgbClr val="717074"/>
              </a:solidFill>
              <a:latin typeface="Lucida Grande"/>
              <a:sym typeface="Lucida Grand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145995"/>
            <a:ext cx="589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Expanded Passenger Concourse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 cstate="print"/>
          <a:srcRect l="8590"/>
          <a:stretch/>
        </p:blipFill>
        <p:spPr bwMode="auto">
          <a:xfrm>
            <a:off x="-21771" y="869042"/>
            <a:ext cx="9165771" cy="5701476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7598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3003550"/>
            <a:ext cx="8229600" cy="2508250"/>
          </a:xfrm>
        </p:spPr>
        <p:txBody>
          <a:bodyPr/>
          <a:lstStyle/>
          <a:p>
            <a:r>
              <a:rPr lang="en-US" b="1" i="1" dirty="0" smtClean="0"/>
              <a:t>Two train hall renderings</a:t>
            </a:r>
          </a:p>
        </p:txBody>
      </p:sp>
      <p:pic>
        <p:nvPicPr>
          <p:cNvPr id="8194" name="Picture 2" descr="J:\DEVELOPMENT\Project Burnham Place (USAR)\08  Design (24000)\Amtrak\Amtrak Master Planning Efforts Phase A\Renderings\HOK Renderings\July 18\HiRes_V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5778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0" y="145995"/>
            <a:ext cx="589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New Concourses &amp; Train Shed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85871"/>
            <a:ext cx="914400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Washington Union Station’s 2</a:t>
            </a:r>
            <a:r>
              <a:rPr lang="en-US" sz="35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nd</a:t>
            </a:r>
            <a:r>
              <a:rPr lang="en-US" sz="35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Century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Introduction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9pPr>
          </a:lstStyle>
          <a:p>
            <a:pPr eaLnBrk="1" hangingPunct="1"/>
            <a:fld id="{C01B63DB-4F87-4137-9DEB-326A629D3BBC}" type="slidenum">
              <a:rPr lang="en-US" sz="1000">
                <a:solidFill>
                  <a:srgbClr val="717074"/>
                </a:solidFill>
                <a:latin typeface="Lucida Grande"/>
                <a:sym typeface="Lucida Grande"/>
              </a:rPr>
              <a:pPr eaLnBrk="1" hangingPunct="1"/>
              <a:t>20</a:t>
            </a:fld>
            <a:endParaRPr lang="en-US" sz="1000" dirty="0">
              <a:solidFill>
                <a:srgbClr val="717074"/>
              </a:solidFill>
              <a:latin typeface="Lucida Grande"/>
              <a:sym typeface="Lucida Grande"/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327025" y="2185987"/>
            <a:ext cx="1501775" cy="760412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Existing</a:t>
            </a:r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 t="16197" r="2385" b="24173"/>
          <a:stretch>
            <a:fillRect/>
          </a:stretch>
        </p:blipFill>
        <p:spPr bwMode="auto">
          <a:xfrm>
            <a:off x="1785938" y="1143000"/>
            <a:ext cx="5437187" cy="2846387"/>
          </a:xfrm>
          <a:prstGeom prst="rect">
            <a:avLst/>
          </a:prstGeom>
          <a:noFill/>
          <a:ln w="9525">
            <a:solidFill>
              <a:srgbClr val="9C99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1982" y="3810000"/>
            <a:ext cx="5308286" cy="2628900"/>
          </a:xfrm>
          <a:prstGeom prst="rect">
            <a:avLst/>
          </a:prstGeom>
          <a:noFill/>
          <a:ln w="9525">
            <a:solidFill>
              <a:srgbClr val="9C99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Rectangle 5"/>
          <p:cNvSpPr>
            <a:spLocks/>
          </p:cNvSpPr>
          <p:nvPr/>
        </p:nvSpPr>
        <p:spPr bwMode="auto">
          <a:xfrm>
            <a:off x="1616075" y="4876800"/>
            <a:ext cx="18129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Proposed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0" y="145995"/>
            <a:ext cx="589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Expanded Platforms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40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UT_Section Long_02a.jpg"/>
          <p:cNvPicPr>
            <a:picLocks noChangeAspect="1"/>
          </p:cNvPicPr>
          <p:nvPr/>
        </p:nvPicPr>
        <p:blipFill>
          <a:blip r:embed="rId3" cstate="print"/>
          <a:srcRect r="4522"/>
          <a:stretch>
            <a:fillRect/>
          </a:stretch>
        </p:blipFill>
        <p:spPr>
          <a:xfrm>
            <a:off x="182878" y="1524000"/>
            <a:ext cx="8730532" cy="4705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771" y="3419045"/>
            <a:ext cx="301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Existing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145" y="5781918"/>
            <a:ext cx="301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Proposed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145995"/>
            <a:ext cx="551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 New Intermodal Experience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661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/>
          <a:srcRect l="33463" t="22175" r="-6867" b="6192"/>
          <a:stretch>
            <a:fillRect/>
          </a:stretch>
        </p:blipFill>
        <p:spPr bwMode="auto">
          <a:xfrm>
            <a:off x="2514600" y="1143000"/>
            <a:ext cx="706551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29000" y="145995"/>
            <a:ext cx="551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Reconnecting the City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 descr="UnionStation_Map_Sec_v1.02-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295400"/>
            <a:ext cx="2895600" cy="358913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Text Box 8"/>
          <p:cNvSpPr txBox="1">
            <a:spLocks/>
          </p:cNvSpPr>
          <p:nvPr/>
        </p:nvSpPr>
        <p:spPr bwMode="auto">
          <a:xfrm>
            <a:off x="495300" y="4982028"/>
            <a:ext cx="19431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sym typeface="Gill Sans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500" b="1" i="1" dirty="0">
                <a:solidFill>
                  <a:schemeClr val="tx1"/>
                </a:solidFill>
                <a:latin typeface="Calibri" pitchFamily="34" charset="0"/>
                <a:sym typeface="Arial" pitchFamily="34" charset="0"/>
              </a:rPr>
              <a:t>Union Station is situated in the epicenter of a significant trend of commercial revitalization</a:t>
            </a:r>
          </a:p>
        </p:txBody>
      </p:sp>
      <p:sp>
        <p:nvSpPr>
          <p:cNvPr id="2" name="Oval 1"/>
          <p:cNvSpPr/>
          <p:nvPr/>
        </p:nvSpPr>
        <p:spPr>
          <a:xfrm>
            <a:off x="533400" y="1295400"/>
            <a:ext cx="1676400" cy="1371600"/>
          </a:xfrm>
          <a:prstGeom prst="ellipse">
            <a:avLst/>
          </a:prstGeom>
          <a:solidFill>
            <a:srgbClr val="F6F98B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0100" y="1905000"/>
            <a:ext cx="876300" cy="338554"/>
          </a:xfrm>
          <a:prstGeom prst="rect">
            <a:avLst/>
          </a:prstGeom>
          <a:solidFill>
            <a:srgbClr val="F6F98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812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B1F516AE-56FB-4570-9CF7-5670E106FA71}" type="slidenum">
              <a:rPr lang="en-US"/>
              <a:pPr/>
              <a:t>3</a:t>
            </a:fld>
            <a:endParaRPr lang="en-US" dirty="0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 l="7683" r="19855" b="23878"/>
          <a:stretch>
            <a:fillRect/>
          </a:stretch>
        </p:blipFill>
        <p:spPr bwMode="auto">
          <a:xfrm>
            <a:off x="0" y="838200"/>
            <a:ext cx="9144000" cy="5770563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429000" y="146050"/>
            <a:ext cx="5514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Gateway to the Nation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28600" y="3505201"/>
            <a:ext cx="3048000" cy="2743200"/>
          </a:xfrm>
          <a:prstGeom prst="rect">
            <a:avLst/>
          </a:prstGeom>
          <a:solidFill>
            <a:srgbClr val="D9D9D9">
              <a:alpha val="83137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9" name="Text Placeholder 2"/>
          <p:cNvSpPr>
            <a:spLocks noGrp="1"/>
          </p:cNvSpPr>
          <p:nvPr/>
        </p:nvSpPr>
        <p:spPr bwMode="auto">
          <a:xfrm>
            <a:off x="317500" y="3657601"/>
            <a:ext cx="3111500" cy="266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0988" indent="-280988" algn="l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itchFamily="34" charset="0"/>
              <a:buChar char="+"/>
              <a:defRPr lang="en-US" sz="24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74675" indent="-2809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itchFamily="2" charset="2"/>
              <a:buChar char="§"/>
              <a:defRPr lang="en-US" sz="20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5663" indent="-2809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itchFamily="2" charset="2"/>
              <a:buChar char="§"/>
              <a:defRPr lang="en-US" sz="1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5663" indent="-2809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itchFamily="2" charset="2"/>
              <a:buChar char="§"/>
              <a:defRPr lang="en-US" sz="1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55663" indent="-2809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itchFamily="2" charset="2"/>
              <a:buChar char="§"/>
              <a:defRPr lang="en-US" sz="1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Historic National Treasure </a:t>
            </a:r>
          </a:p>
          <a:p>
            <a:pPr defTabSz="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Retail Activity Center </a:t>
            </a:r>
          </a:p>
          <a:p>
            <a:pPr defTabSz="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Regional Transit Center </a:t>
            </a:r>
          </a:p>
          <a:p>
            <a:pPr defTabSz="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Prominent Location on Capitol Hill </a:t>
            </a:r>
          </a:p>
          <a:p>
            <a:pPr defTabSz="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Regions “4</a:t>
            </a:r>
            <a:r>
              <a:rPr lang="en-US" sz="18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Airport” </a:t>
            </a:r>
            <a:b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5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serving more people daily </a:t>
            </a:r>
            <a:br>
              <a:rPr lang="en-US" sz="1500" i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5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than BWI, Reagan, or Dulles</a:t>
            </a:r>
            <a:endParaRPr lang="en-US" sz="1500" dirty="0" smtClean="0">
              <a:solidFill>
                <a:srgbClr val="717074"/>
              </a:solidFill>
              <a:latin typeface="Calibri" panose="020F0502020204030204" pitchFamily="34" charset="0"/>
            </a:endParaRPr>
          </a:p>
          <a:p>
            <a:pPr lvl="1"/>
            <a:endParaRPr lang="en-US" sz="1800" dirty="0" smtClean="0">
              <a:latin typeface="Calibri" panose="020F0502020204030204" pitchFamily="34" charset="0"/>
            </a:endParaRPr>
          </a:p>
          <a:p>
            <a:pPr lvl="1"/>
            <a:endParaRPr lang="en-US" sz="18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74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200"/>
            <a:ext cx="9144000" cy="876301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Union Station Redevelopment Corporation (USRC)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Founded in 1983 as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s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tewards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of the S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tation, 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entrusted to protect the station’s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history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while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developing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its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future.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</a:b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Board of Directors</a:t>
            </a:r>
            <a:endParaRPr lang="en-US" sz="2200" dirty="0">
              <a:latin typeface="Calibri" panose="020F0502020204030204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26331657"/>
              </p:ext>
            </p:extLst>
          </p:nvPr>
        </p:nvGraphicFramePr>
        <p:xfrm>
          <a:off x="333375" y="2362200"/>
          <a:ext cx="8610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3429000" y="146050"/>
            <a:ext cx="5514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Station Stewardship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71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87383BB0-132D-48C8-ADE4-8B8F0DCEADD9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7628" y="1465451"/>
            <a:ext cx="8639175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eaLnBrk="0" hangingPunct="0">
              <a:spcBef>
                <a:spcPts val="900"/>
              </a:spcBef>
              <a:buSzPct val="99000"/>
              <a:buFontTx/>
              <a:buChar char="•"/>
              <a:defRPr/>
            </a:pPr>
            <a:r>
              <a:rPr lang="en-US" sz="2400" b="1" dirty="0">
                <a:latin typeface="Calibri" pitchFamily="34" charset="0"/>
                <a:sym typeface="Arial" pitchFamily="34" charset="0"/>
              </a:rPr>
              <a:t>Union Station Redevelopment Corporation </a:t>
            </a:r>
            <a:r>
              <a:rPr lang="en-US" sz="2400" dirty="0">
                <a:latin typeface="Calibri" pitchFamily="34" charset="0"/>
                <a:sym typeface="Arial" pitchFamily="34" charset="0"/>
              </a:rPr>
              <a:t>(USRC) – Nonprofit station complex landlord and public </a:t>
            </a:r>
            <a:r>
              <a:rPr lang="en-US" sz="2400" dirty="0" smtClean="0">
                <a:latin typeface="Calibri" pitchFamily="34" charset="0"/>
                <a:sym typeface="Arial" pitchFamily="34" charset="0"/>
              </a:rPr>
              <a:t>steward</a:t>
            </a:r>
            <a:endParaRPr lang="en-US" sz="2400" b="1" dirty="0" smtClean="0">
              <a:latin typeface="Calibri" pitchFamily="34" charset="0"/>
              <a:sym typeface="Arial" pitchFamily="34" charset="0"/>
            </a:endParaRPr>
          </a:p>
          <a:p>
            <a:pPr marL="342900" indent="-342900" algn="l" eaLnBrk="0" hangingPunct="0">
              <a:spcBef>
                <a:spcPts val="900"/>
              </a:spcBef>
              <a:buSzPct val="99000"/>
              <a:buFontTx/>
              <a:buChar char="•"/>
              <a:defRPr/>
            </a:pPr>
            <a:r>
              <a:rPr lang="en-US" sz="2400" b="1" dirty="0" smtClean="0">
                <a:latin typeface="Calibri" pitchFamily="34" charset="0"/>
                <a:sym typeface="Arial" pitchFamily="34" charset="0"/>
              </a:rPr>
              <a:t>Amtrak </a:t>
            </a:r>
            <a:r>
              <a:rPr lang="en-US" sz="2400" dirty="0">
                <a:latin typeface="Calibri" pitchFamily="34" charset="0"/>
                <a:sym typeface="Arial" pitchFamily="34" charset="0"/>
              </a:rPr>
              <a:t>– </a:t>
            </a:r>
            <a:r>
              <a:rPr lang="en-US" sz="2400" dirty="0" smtClean="0">
                <a:latin typeface="Calibri" pitchFamily="34" charset="0"/>
                <a:sym typeface="Arial" pitchFamily="34" charset="0"/>
              </a:rPr>
              <a:t>Intercity and commuter rail infrastructure owner and operator</a:t>
            </a:r>
          </a:p>
          <a:p>
            <a:pPr marL="342900" indent="-342900" algn="l" eaLnBrk="0" hangingPunct="0">
              <a:spcBef>
                <a:spcPts val="900"/>
              </a:spcBef>
              <a:buSzPct val="99000"/>
              <a:buFontTx/>
              <a:buChar char="•"/>
              <a:defRPr/>
            </a:pPr>
            <a:r>
              <a:rPr lang="en-US" sz="2400" b="1" dirty="0" smtClean="0">
                <a:latin typeface="Calibri" pitchFamily="34" charset="0"/>
                <a:sym typeface="Arial" pitchFamily="34" charset="0"/>
              </a:rPr>
              <a:t>Akridge </a:t>
            </a:r>
            <a:r>
              <a:rPr lang="en-US" sz="2400" dirty="0" smtClean="0">
                <a:latin typeface="Calibri" pitchFamily="34" charset="0"/>
                <a:sym typeface="Arial" pitchFamily="34" charset="0"/>
              </a:rPr>
              <a:t>– Owner/developer of air rights project (Burnham Place)</a:t>
            </a:r>
          </a:p>
          <a:p>
            <a:pPr marL="342900" indent="-342900" algn="l" eaLnBrk="0" hangingPunct="0">
              <a:spcBef>
                <a:spcPts val="900"/>
              </a:spcBef>
              <a:buSzPct val="99000"/>
              <a:buFontTx/>
              <a:buChar char="•"/>
              <a:defRPr/>
            </a:pPr>
            <a:r>
              <a:rPr lang="en-US" sz="2400" b="1" dirty="0" smtClean="0">
                <a:latin typeface="Calibri" pitchFamily="34" charset="0"/>
                <a:sym typeface="Arial" pitchFamily="34" charset="0"/>
              </a:rPr>
              <a:t>MARC </a:t>
            </a:r>
            <a:r>
              <a:rPr lang="en-US" sz="2400" b="1" dirty="0">
                <a:latin typeface="Calibri" pitchFamily="34" charset="0"/>
                <a:sym typeface="Arial" pitchFamily="34" charset="0"/>
              </a:rPr>
              <a:t>and VRE </a:t>
            </a:r>
            <a:r>
              <a:rPr lang="en-US" sz="2400" dirty="0">
                <a:latin typeface="Calibri" pitchFamily="34" charset="0"/>
                <a:sym typeface="Arial" pitchFamily="34" charset="0"/>
              </a:rPr>
              <a:t>– Maryland and Virginia commuter rail providers</a:t>
            </a:r>
          </a:p>
          <a:p>
            <a:pPr marL="342900" indent="-342900" algn="l" eaLnBrk="0" hangingPunct="0">
              <a:spcBef>
                <a:spcPts val="900"/>
              </a:spcBef>
              <a:buSzPct val="99000"/>
              <a:buFontTx/>
              <a:buChar char="•"/>
              <a:defRPr/>
            </a:pPr>
            <a:r>
              <a:rPr lang="en-US" sz="2400" b="1" dirty="0">
                <a:latin typeface="Calibri" pitchFamily="34" charset="0"/>
                <a:sym typeface="Arial" pitchFamily="34" charset="0"/>
              </a:rPr>
              <a:t>WMATA</a:t>
            </a:r>
            <a:r>
              <a:rPr lang="en-US" sz="2400" dirty="0">
                <a:latin typeface="Calibri" pitchFamily="34" charset="0"/>
                <a:sym typeface="Arial" pitchFamily="34" charset="0"/>
              </a:rPr>
              <a:t> – Subway station and red line owner and operator</a:t>
            </a:r>
          </a:p>
          <a:p>
            <a:pPr marL="342900" indent="-342900" algn="l" eaLnBrk="0" hangingPunct="0">
              <a:spcBef>
                <a:spcPts val="900"/>
              </a:spcBef>
              <a:buSzPct val="99000"/>
              <a:buFontTx/>
              <a:buChar char="•"/>
              <a:defRPr/>
            </a:pPr>
            <a:r>
              <a:rPr lang="en-US" sz="2400" b="1" dirty="0">
                <a:latin typeface="Calibri" pitchFamily="34" charset="0"/>
                <a:sym typeface="Arial" pitchFamily="34" charset="0"/>
              </a:rPr>
              <a:t>DDOT</a:t>
            </a:r>
            <a:r>
              <a:rPr lang="en-US" sz="2400" dirty="0">
                <a:latin typeface="Calibri" pitchFamily="34" charset="0"/>
                <a:sym typeface="Arial" pitchFamily="34" charset="0"/>
              </a:rPr>
              <a:t> – Coordinator of surface transportation elements</a:t>
            </a:r>
          </a:p>
          <a:p>
            <a:pPr marL="342900" indent="-342900" algn="l" eaLnBrk="0" hangingPunct="0">
              <a:spcBef>
                <a:spcPts val="900"/>
              </a:spcBef>
              <a:buSzPct val="99000"/>
              <a:buFontTx/>
              <a:buChar char="•"/>
              <a:defRPr/>
            </a:pPr>
            <a:r>
              <a:rPr lang="en-US" sz="2400" b="1" dirty="0">
                <a:latin typeface="Calibri" pitchFamily="34" charset="0"/>
                <a:sym typeface="Arial" pitchFamily="34" charset="0"/>
              </a:rPr>
              <a:t>Ashkenazy</a:t>
            </a:r>
            <a:r>
              <a:rPr lang="en-US" sz="2400" dirty="0">
                <a:latin typeface="Calibri" pitchFamily="34" charset="0"/>
                <a:sym typeface="Arial" pitchFamily="34" charset="0"/>
              </a:rPr>
              <a:t> (Union Station Investco) – Leaseholder of all retail and restaurant spaces in the station</a:t>
            </a:r>
          </a:p>
        </p:txBody>
      </p:sp>
      <p:sp>
        <p:nvSpPr>
          <p:cNvPr id="7172" name="TextBox 10"/>
          <p:cNvSpPr txBox="1">
            <a:spLocks noChangeArrowheads="1"/>
          </p:cNvSpPr>
          <p:nvPr/>
        </p:nvSpPr>
        <p:spPr bwMode="auto">
          <a:xfrm>
            <a:off x="3429000" y="146050"/>
            <a:ext cx="5514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Organizational Roles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88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310CB-73CB-41AF-B300-F596282C604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4"/>
          <a:stretch/>
        </p:blipFill>
        <p:spPr>
          <a:xfrm>
            <a:off x="-1" y="838200"/>
            <a:ext cx="9157359" cy="6144827"/>
          </a:xfrm>
          <a:prstGeom prst="rect">
            <a:avLst/>
          </a:prstGeom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429000" y="146050"/>
            <a:ext cx="5514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Controlling Interests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91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310CB-73CB-41AF-B300-F596282C604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5" descr="J:\DEVELOPMENT\Project Burnham Place (USAR)\08  Design (24000)\Historic\WUT - Historic Imagery\30390u.tif"/>
          <p:cNvPicPr>
            <a:picLocks noChangeAspect="1" noChangeArrowheads="1"/>
          </p:cNvPicPr>
          <p:nvPr/>
        </p:nvPicPr>
        <p:blipFill rotWithShape="1">
          <a:blip r:embed="rId3" cstate="print"/>
          <a:srcRect l="34297" t="22346" r="35088" b="35851"/>
          <a:stretch/>
        </p:blipFill>
        <p:spPr bwMode="auto">
          <a:xfrm>
            <a:off x="2400300" y="3721100"/>
            <a:ext cx="2046286" cy="2097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 descr="Trolley"/>
          <p:cNvPicPr>
            <a:picLocks noChangeAspect="1" noChangeArrowheads="1"/>
          </p:cNvPicPr>
          <p:nvPr/>
        </p:nvPicPr>
        <p:blipFill rotWithShape="1">
          <a:blip r:embed="rId4" cstate="print"/>
          <a:srcRect t="12240" r="38866" b="1151"/>
          <a:stretch/>
        </p:blipFill>
        <p:spPr bwMode="auto">
          <a:xfrm>
            <a:off x="4497386" y="3721100"/>
            <a:ext cx="2144713" cy="208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17291" r="6164" b="11920"/>
          <a:stretch/>
        </p:blipFill>
        <p:spPr>
          <a:xfrm>
            <a:off x="6690873" y="3721100"/>
            <a:ext cx="2122928" cy="2085991"/>
          </a:xfrm>
          <a:prstGeom prst="rect">
            <a:avLst/>
          </a:prstGeom>
        </p:spPr>
      </p:pic>
      <p:pic>
        <p:nvPicPr>
          <p:cNvPr id="8" name="Picture 7" descr="Old station image.jpg"/>
          <p:cNvPicPr>
            <a:picLocks noChangeAspect="1"/>
          </p:cNvPicPr>
          <p:nvPr/>
        </p:nvPicPr>
        <p:blipFill rotWithShape="1">
          <a:blip r:embed="rId6" cstate="print"/>
          <a:srcRect l="34191" t="11667" r="6122"/>
          <a:stretch/>
        </p:blipFill>
        <p:spPr>
          <a:xfrm>
            <a:off x="355600" y="3721100"/>
            <a:ext cx="1995076" cy="2066842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/>
        </p:nvSpPr>
        <p:spPr bwMode="auto">
          <a:xfrm>
            <a:off x="114299" y="1371600"/>
            <a:ext cx="8699502" cy="274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0988" indent="-280988" algn="l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itchFamily="34" charset="0"/>
              <a:buChar char="+"/>
              <a:defRPr lang="en-US" sz="24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74675" indent="-2809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itchFamily="2" charset="2"/>
              <a:buChar char="§"/>
              <a:defRPr lang="en-US" sz="20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5663" indent="-2809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itchFamily="2" charset="2"/>
              <a:buChar char="§"/>
              <a:defRPr lang="en-US" sz="1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5663" indent="-2809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itchFamily="2" charset="2"/>
              <a:buChar char="§"/>
              <a:defRPr lang="en-US" sz="1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55663" indent="-2809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itchFamily="2" charset="2"/>
              <a:buChar char="§"/>
              <a:defRPr lang="en-US" sz="1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8288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History of the Station</a:t>
            </a:r>
          </a:p>
          <a:p>
            <a:pPr marL="46863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Station reached its peak in the 1940’s</a:t>
            </a:r>
          </a:p>
          <a:p>
            <a:pPr marL="46863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Accommodating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o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ver 300 trains/day. Today the Station serves 200 trains/day.</a:t>
            </a:r>
          </a:p>
          <a:p>
            <a:pPr marL="46863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Streetcar serviced the Station </a:t>
            </a:r>
          </a:p>
          <a:p>
            <a:pPr marL="46863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Passengers waited in the Main Hall</a:t>
            </a:r>
          </a:p>
          <a:p>
            <a:pPr marL="182880" lv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 indent="0">
              <a:buFont typeface="Wingdings" panose="05000000000000000000" pitchFamily="2" charset="2"/>
              <a:buChar char="§"/>
            </a:pPr>
            <a:endParaRPr lang="en-US" sz="1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0"/>
            <a:endParaRPr lang="en-US" sz="15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0"/>
            <a:endParaRPr lang="en-US" sz="15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429000" y="146050"/>
            <a:ext cx="5514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 Rich History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22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12700">
            <a:miter lim="800000"/>
            <a:headEnd/>
            <a:tailEnd/>
          </a:ln>
        </p:spPr>
        <p:txBody>
          <a:bodyPr/>
          <a:lstStyle/>
          <a:p>
            <a:fld id="{87383BB0-132D-48C8-ADE4-8B8F0DCEADD9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1447800"/>
            <a:ext cx="5591175" cy="475514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l" eaLnBrk="0" hangingPunct="0">
              <a:spcAft>
                <a:spcPts val="1000"/>
              </a:spcAft>
              <a:buSzPct val="100000"/>
              <a:defRPr/>
            </a:pPr>
            <a:r>
              <a:rPr lang="en-US" sz="2200" b="1" i="1" dirty="0" smtClean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  <a:sym typeface="Arial" pitchFamily="34" charset="0"/>
              </a:rPr>
              <a:t>37 Million </a:t>
            </a:r>
            <a:r>
              <a:rPr lang="en-US" sz="2200" b="1" i="1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  <a:sym typeface="Arial" pitchFamily="34" charset="0"/>
              </a:rPr>
              <a:t>V</a:t>
            </a:r>
            <a:r>
              <a:rPr lang="en-US" sz="2200" b="1" i="1" dirty="0" smtClean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  <a:sym typeface="Arial" pitchFamily="34" charset="0"/>
              </a:rPr>
              <a:t>isitors Annually</a:t>
            </a:r>
          </a:p>
          <a:p>
            <a:pPr marL="342900" indent="-342900" algn="l" eaLnBrk="0" hangingPunct="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Station </a:t>
            </a:r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handles </a:t>
            </a:r>
            <a:r>
              <a:rPr lang="en-US" sz="2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37 </a:t>
            </a:r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million visitors as compared </a:t>
            </a:r>
            <a:r>
              <a:rPr lang="en-US" sz="2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to </a:t>
            </a:r>
            <a:r>
              <a:rPr lang="en-US" sz="2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22 </a:t>
            </a:r>
            <a:r>
              <a:rPr lang="en-US" sz="2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million at Dulles – the region’s busiest airport.</a:t>
            </a:r>
          </a:p>
          <a:p>
            <a:pPr marL="342900" indent="-342900" algn="l" eaLnBrk="0" hangingPunct="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#</a:t>
            </a:r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1 Metro Station for WMATA </a:t>
            </a:r>
            <a:b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</a:br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(68,000 trips/day</a:t>
            </a:r>
            <a:r>
              <a:rPr lang="en-US" sz="2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); #</a:t>
            </a:r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1 MARC </a:t>
            </a:r>
            <a:r>
              <a:rPr lang="en-US" sz="2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Station</a:t>
            </a:r>
          </a:p>
          <a:p>
            <a:pPr marL="342900" indent="-342900" algn="l" eaLnBrk="0" hangingPunct="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#2 Amtrak Station in the </a:t>
            </a:r>
            <a:r>
              <a:rPr lang="en-US" sz="2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country; #2 VRE Station</a:t>
            </a:r>
            <a:endParaRPr lang="en-US" sz="2100" dirty="0" smtClean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 eaLnBrk="0" hangingPunct="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2.6 </a:t>
            </a:r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Times" pitchFamily="18" charset="0"/>
              </a:rPr>
              <a:t>Million riders/year on intercity buses alone </a:t>
            </a:r>
            <a:endParaRPr lang="en-US" sz="2100" dirty="0" smtClean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 eaLnBrk="0" hangingPunct="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modes of transportation available;</a:t>
            </a:r>
            <a:b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Over </a:t>
            </a:r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30 transportation providers to choose </a:t>
            </a:r>
            <a:r>
              <a:rPr lang="en-US" sz="21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from</a:t>
            </a:r>
            <a:endParaRPr lang="en-US" sz="2200" b="1" i="1" dirty="0" smtClean="0">
              <a:solidFill>
                <a:schemeClr val="tx1"/>
              </a:solidFill>
              <a:latin typeface="Calibri" pitchFamily="34" charset="0"/>
              <a:ea typeface="+mj-ea"/>
              <a:cs typeface="+mj-cs"/>
              <a:sym typeface="Arial" pitchFamily="34" charset="0"/>
            </a:endParaRPr>
          </a:p>
        </p:txBody>
      </p:sp>
      <p:sp>
        <p:nvSpPr>
          <p:cNvPr id="7172" name="TextBox 10"/>
          <p:cNvSpPr txBox="1">
            <a:spLocks noChangeArrowheads="1"/>
          </p:cNvSpPr>
          <p:nvPr/>
        </p:nvSpPr>
        <p:spPr bwMode="auto">
          <a:xfrm>
            <a:off x="3429000" y="146050"/>
            <a:ext cx="5514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Union Station Today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4000" y="1215369"/>
            <a:ext cx="2819400" cy="5185431"/>
          </a:xfrm>
          <a:prstGeom prst="rect">
            <a:avLst/>
          </a:prstGeom>
          <a:solidFill>
            <a:srgbClr val="D9D9D9">
              <a:alpha val="83137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sym typeface="Gill Sans" charset="0"/>
            </a:endParaRPr>
          </a:p>
        </p:txBody>
      </p:sp>
      <p:sp>
        <p:nvSpPr>
          <p:cNvPr id="7" name="Text Placeholder 2"/>
          <p:cNvSpPr>
            <a:spLocks noGrp="1"/>
          </p:cNvSpPr>
          <p:nvPr/>
        </p:nvSpPr>
        <p:spPr bwMode="auto">
          <a:xfrm>
            <a:off x="228600" y="1295400"/>
            <a:ext cx="2844800" cy="358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0988" indent="-280988" algn="l" rtl="0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900"/>
              </a:spcAft>
              <a:buFont typeface="Arial" pitchFamily="34" charset="0"/>
              <a:buChar char="+"/>
              <a:defRPr lang="en-US" sz="24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74675" indent="-2809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itchFamily="2" charset="2"/>
              <a:buChar char="§"/>
              <a:defRPr lang="en-US" sz="20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5663" indent="-2809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itchFamily="2" charset="2"/>
              <a:buChar char="§"/>
              <a:defRPr lang="en-US" sz="1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5663" indent="-2809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itchFamily="2" charset="2"/>
              <a:buChar char="§"/>
              <a:defRPr lang="en-US" sz="1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55663" indent="-28098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Wingdings" pitchFamily="2" charset="2"/>
              <a:buChar char="§"/>
              <a:defRPr lang="en-US" sz="18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8288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Station Modes and Users</a:t>
            </a:r>
          </a:p>
          <a:p>
            <a:pPr marL="468630" lvl="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Rail (Amtrak, MARC, VRE) </a:t>
            </a:r>
          </a:p>
          <a:p>
            <a:pPr marL="468630" lvl="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Metrorail</a:t>
            </a:r>
          </a:p>
          <a:p>
            <a:pPr marL="468630" lvl="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Streetcar (coming 2014)</a:t>
            </a:r>
          </a:p>
          <a:p>
            <a:pPr marL="468630" lvl="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Intercity buses </a:t>
            </a:r>
          </a:p>
          <a:p>
            <a:pPr marL="468630" lvl="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Local buses </a:t>
            </a:r>
          </a:p>
          <a:p>
            <a:pPr marL="468630" lvl="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Regional commuter buses</a:t>
            </a:r>
          </a:p>
          <a:p>
            <a:pPr marL="468630" lvl="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Tour/Charter buses</a:t>
            </a:r>
          </a:p>
          <a:p>
            <a:pPr marL="46863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</a:rPr>
              <a:t>University shuttle </a:t>
            </a:r>
            <a:r>
              <a:rPr lang="en-US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buses</a:t>
            </a:r>
          </a:p>
          <a:p>
            <a:pPr marL="46863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</a:rPr>
              <a:t>Taxi (24/7)</a:t>
            </a:r>
          </a:p>
          <a:p>
            <a:pPr marL="468630" lvl="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</a:rPr>
              <a:t>Rental cars </a:t>
            </a:r>
          </a:p>
          <a:p>
            <a:pPr marL="468630" lvl="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</a:rPr>
              <a:t>2,300-spot parking garage </a:t>
            </a:r>
          </a:p>
          <a:p>
            <a:pPr marL="468630" lvl="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</a:rPr>
              <a:t>Bike rentals and storage </a:t>
            </a:r>
          </a:p>
          <a:p>
            <a:pPr marL="468630" lvl="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</a:rPr>
              <a:t>Retail and shopping</a:t>
            </a:r>
          </a:p>
          <a:p>
            <a:pPr marL="46863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</a:rPr>
              <a:t>Function/event space</a:t>
            </a:r>
          </a:p>
          <a:p>
            <a:pPr marL="468630" lvl="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</a:rPr>
              <a:t>Amtrak corporate </a:t>
            </a:r>
            <a:r>
              <a:rPr lang="en-US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HQ</a:t>
            </a:r>
            <a:endParaRPr lang="en-US" sz="15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6863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</a:rPr>
              <a:t>Amtrak package express</a:t>
            </a:r>
          </a:p>
          <a:p>
            <a:pPr marL="468630" indent="-285750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Tourists</a:t>
            </a:r>
            <a:endParaRPr lang="en-US" sz="15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5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 indent="0">
              <a:buFont typeface="Wingdings" panose="05000000000000000000" pitchFamily="2" charset="2"/>
              <a:buChar char="§"/>
            </a:pPr>
            <a:endParaRPr lang="en-US" sz="15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0"/>
            <a:endParaRPr lang="en-US" sz="15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0"/>
            <a:endParaRPr lang="en-US" sz="15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14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310CB-73CB-41AF-B300-F596282C604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8133" y="1295400"/>
            <a:ext cx="8889347" cy="4648200"/>
            <a:chOff x="381000" y="1947495"/>
            <a:chExt cx="8508347" cy="42291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33" t="2594" r="5652" b="3148"/>
            <a:stretch/>
          </p:blipFill>
          <p:spPr>
            <a:xfrm rot="5400000">
              <a:off x="2520624" y="-192129"/>
              <a:ext cx="4229100" cy="8508347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 bwMode="auto">
            <a:xfrm>
              <a:off x="2972921" y="2286000"/>
              <a:ext cx="1216958" cy="38100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>
                  <a:latin typeface="Calibri" panose="020F0502020204030204" pitchFamily="34" charset="0"/>
                </a:rPr>
                <a:t>PASSENGER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sym typeface="Gill Sans" charset="0"/>
                </a:rPr>
                <a:t>CONCOURSE</a:t>
              </a:r>
              <a:r>
                <a:rPr kumimoji="0" lang="en-US" sz="105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sym typeface="Gill Sans" charset="0"/>
                </a:rPr>
                <a:t> “A”</a:t>
              </a:r>
              <a:endPara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1819354" y="2814636"/>
              <a:ext cx="1682262" cy="30480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>
                  <a:latin typeface="Calibri" panose="020F0502020204030204" pitchFamily="34" charset="0"/>
                </a:rPr>
                <a:t>MASSACHUSETTS AVENUE</a:t>
              </a:r>
              <a:endPara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850380" y="3160101"/>
              <a:ext cx="1347239" cy="327514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>
                  <a:latin typeface="Calibri" panose="020F0502020204030204" pitchFamily="34" charset="0"/>
                </a:rPr>
                <a:t>COLUMBUS CIRCLE</a:t>
              </a: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6629400" y="3657600"/>
              <a:ext cx="914399" cy="30480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>
                  <a:latin typeface="Calibri" panose="020F0502020204030204" pitchFamily="34" charset="0"/>
                </a:rPr>
                <a:t>METRORAIL</a:t>
              </a:r>
              <a:endPara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7696200" y="3679580"/>
              <a:ext cx="761999" cy="30480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>
                  <a:latin typeface="Calibri" panose="020F0502020204030204" pitchFamily="34" charset="0"/>
                </a:rPr>
                <a:t>K STREET</a:t>
              </a:r>
              <a:endPara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4008748" y="5076093"/>
              <a:ext cx="1752600" cy="30480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>
                  <a:latin typeface="Calibri" panose="020F0502020204030204" pitchFamily="34" charset="0"/>
                </a:rPr>
                <a:t>RUN-THROUGH TRACKS</a:t>
              </a:r>
              <a:endPara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2144651" y="5105400"/>
              <a:ext cx="1471918" cy="275493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>
                  <a:latin typeface="Calibri" panose="020F0502020204030204" pitchFamily="34" charset="0"/>
                </a:rPr>
                <a:t>HISTORIC STATION</a:t>
              </a:r>
              <a:endPara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5257799" y="3334085"/>
              <a:ext cx="1175495" cy="754673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>
                  <a:latin typeface="Calibri" panose="020F0502020204030204" pitchFamily="34" charset="0"/>
                </a:rPr>
                <a:t>H STREET BRIDGE AND NEW STREETCAR STOP</a:t>
              </a:r>
              <a:endPara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3886200" y="2743200"/>
              <a:ext cx="1233311" cy="91440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>
                  <a:latin typeface="Calibri" panose="020F0502020204030204" pitchFamily="34" charset="0"/>
                </a:rPr>
                <a:t>PARKING GARAGE AND BUS DECK (STUB-END TRACKS BELOW)</a:t>
              </a:r>
              <a:endPara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2346894" y="5457825"/>
              <a:ext cx="761999" cy="30480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>
                  <a:latin typeface="Calibri" panose="020F0502020204030204" pitchFamily="34" charset="0"/>
                </a:rPr>
                <a:t>F STREET</a:t>
              </a:r>
              <a:endPara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4386019" y="5457825"/>
              <a:ext cx="761999" cy="30480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>
                  <a:latin typeface="Calibri" panose="020F0502020204030204" pitchFamily="34" charset="0"/>
                </a:rPr>
                <a:t>H</a:t>
              </a:r>
              <a:r>
                <a:rPr lang="en-US" sz="1050" b="1" dirty="0" smtClean="0">
                  <a:latin typeface="Calibri" panose="020F0502020204030204" pitchFamily="34" charset="0"/>
                </a:rPr>
                <a:t> STREET</a:t>
              </a:r>
              <a:endPara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sym typeface="Gill Sans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2644445" y="3124199"/>
              <a:ext cx="0" cy="57607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524000" y="3487615"/>
              <a:ext cx="0" cy="59436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3575538" y="2667000"/>
              <a:ext cx="0" cy="131738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7024407" y="3960933"/>
              <a:ext cx="0" cy="33832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2819400" y="3831980"/>
              <a:ext cx="0" cy="125970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>
              <a:off x="8112918" y="3979468"/>
              <a:ext cx="3743" cy="18288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5761348" y="4088758"/>
              <a:ext cx="1" cy="36384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4953000" y="4495800"/>
              <a:ext cx="0" cy="58029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4543929" y="3657600"/>
              <a:ext cx="0" cy="30333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3098348" y="4130097"/>
              <a:ext cx="0" cy="97530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1819354" y="5543547"/>
              <a:ext cx="520638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5145367" y="5562600"/>
              <a:ext cx="798233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3429000" y="146050"/>
            <a:ext cx="5514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Existing Union Station Complex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45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Times New Roman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5305</TotalTime>
  <Pages>0</Pages>
  <Words>838</Words>
  <Characters>0</Characters>
  <Application>Microsoft Office PowerPoint</Application>
  <PresentationFormat>On-screen Show (4:3)</PresentationFormat>
  <Lines>0</Lines>
  <Paragraphs>208</Paragraphs>
  <Slides>22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Default - Title Slide</vt:lpstr>
      <vt:lpstr>Default - Title and content</vt:lpstr>
      <vt:lpstr>PowerPoint Presentation</vt:lpstr>
      <vt:lpstr>PowerPoint Presentation</vt:lpstr>
      <vt:lpstr>PowerPoint Presentation</vt:lpstr>
      <vt:lpstr>Union Station Redevelopment Corporation (USRC)  Founded in 1983 as stewards of the Station,  entrusted to protect the station’s history while developing its future.   Board of Directors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Existing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Lisa Steen</dc:creator>
  <cp:lastModifiedBy>Corinne Schieffer</cp:lastModifiedBy>
  <cp:revision>262</cp:revision>
  <cp:lastPrinted>2015-04-22T15:18:03Z</cp:lastPrinted>
  <dcterms:modified xsi:type="dcterms:W3CDTF">2015-04-22T19:59:13Z</dcterms:modified>
</cp:coreProperties>
</file>